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Open Sans Extra Bold" charset="0"/>
      <p:regular r:id="rId11"/>
    </p:embeddedFont>
    <p:embeddedFont>
      <p:font typeface="Open Sans Bold Italics" charset="0"/>
      <p:regular r:id="rId12"/>
    </p:embeddedFont>
    <p:embeddedFont>
      <p:font typeface="Open Sans Italics" charset="0"/>
      <p:regular r:id="rId13"/>
    </p:embeddedFont>
    <p:embeddedFont>
      <p:font typeface="Calibri" pitchFamily="34" charset="0"/>
      <p:regular r:id="rId14"/>
      <p:bold r:id="rId15"/>
      <p:italic r:id="rId16"/>
      <p:boldItalic r:id="rId17"/>
    </p:embeddedFont>
    <p:embeddedFont>
      <p:font typeface="Open Sans" charset="0"/>
      <p:regular r:id="rId18"/>
    </p:embeddedFont>
    <p:embeddedFont>
      <p:font typeface="Open Sans Bold"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42" autoAdjust="0"/>
    <p:restoredTop sz="94622" autoAdjust="0"/>
  </p:normalViewPr>
  <p:slideViewPr>
    <p:cSldViewPr>
      <p:cViewPr>
        <p:scale>
          <a:sx n="46" d="100"/>
          <a:sy n="46" d="100"/>
        </p:scale>
        <p:origin x="-54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cstate="print"/>
          <a:srcRect l="709" t="8385" r="709" b="8385"/>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7052549" y="-1297852"/>
            <a:ext cx="12260044" cy="12130857"/>
          </a:xfrm>
          <a:prstGeom prst="rect">
            <a:avLst/>
          </a:prstGeom>
          <a:solidFill>
            <a:srgbClr val="F8FFEF">
              <a:alpha val="82745"/>
            </a:srgbClr>
          </a:solidFill>
        </p:spPr>
      </p:sp>
      <p:pic>
        <p:nvPicPr>
          <p:cNvPr id="3" name="Picture 3"/>
          <p:cNvPicPr>
            <a:picLocks noChangeAspect="1"/>
          </p:cNvPicPr>
          <p:nvPr/>
        </p:nvPicPr>
        <p:blipFill>
          <a:blip r:embed="rId3" cstate="print"/>
          <a:srcRect/>
          <a:stretch>
            <a:fillRect/>
          </a:stretch>
        </p:blipFill>
        <p:spPr>
          <a:xfrm>
            <a:off x="16474232" y="546394"/>
            <a:ext cx="1112937" cy="964612"/>
          </a:xfrm>
          <a:prstGeom prst="rect">
            <a:avLst/>
          </a:prstGeom>
        </p:spPr>
      </p:pic>
      <p:pic>
        <p:nvPicPr>
          <p:cNvPr id="4" name="Picture 4"/>
          <p:cNvPicPr>
            <a:picLocks noChangeAspect="1"/>
          </p:cNvPicPr>
          <p:nvPr/>
        </p:nvPicPr>
        <p:blipFill>
          <a:blip r:embed="rId4" cstate="print"/>
          <a:srcRect t="17234" b="2184"/>
          <a:stretch>
            <a:fillRect/>
          </a:stretch>
        </p:blipFill>
        <p:spPr>
          <a:xfrm>
            <a:off x="0" y="7710281"/>
            <a:ext cx="7052549" cy="2576719"/>
          </a:xfrm>
          <a:prstGeom prst="rect">
            <a:avLst/>
          </a:prstGeom>
        </p:spPr>
      </p:pic>
      <p:sp>
        <p:nvSpPr>
          <p:cNvPr id="5" name="TextBox 5"/>
          <p:cNvSpPr txBox="1"/>
          <p:nvPr/>
        </p:nvSpPr>
        <p:spPr>
          <a:xfrm>
            <a:off x="8305800" y="260720"/>
            <a:ext cx="8001000" cy="1449115"/>
          </a:xfrm>
          <a:prstGeom prst="rect">
            <a:avLst/>
          </a:prstGeom>
        </p:spPr>
        <p:txBody>
          <a:bodyPr wrap="square" lIns="0" tIns="0" rIns="0" bIns="0" rtlCol="0" anchor="t">
            <a:spAutoFit/>
          </a:bodyPr>
          <a:lstStyle/>
          <a:p>
            <a:pPr algn="ctr">
              <a:lnSpc>
                <a:spcPts val="11314"/>
              </a:lnSpc>
              <a:spcBef>
                <a:spcPct val="0"/>
              </a:spcBef>
            </a:pPr>
            <a:r>
              <a:rPr lang="en-US" sz="8081" dirty="0" smtClean="0">
                <a:solidFill>
                  <a:srgbClr val="000000"/>
                </a:solidFill>
                <a:latin typeface="Open Sans Extra Bold"/>
              </a:rPr>
              <a:t>Shooting Stars</a:t>
            </a:r>
            <a:endParaRPr lang="en-US" sz="8081" dirty="0">
              <a:solidFill>
                <a:srgbClr val="000000"/>
              </a:solidFill>
              <a:latin typeface="Open Sans Extra Bold"/>
            </a:endParaRPr>
          </a:p>
        </p:txBody>
      </p:sp>
      <p:sp>
        <p:nvSpPr>
          <p:cNvPr id="6" name="TextBox 6"/>
          <p:cNvSpPr txBox="1"/>
          <p:nvPr/>
        </p:nvSpPr>
        <p:spPr>
          <a:xfrm>
            <a:off x="7241376" y="2318203"/>
            <a:ext cx="11046624" cy="7134325"/>
          </a:xfrm>
          <a:prstGeom prst="rect">
            <a:avLst/>
          </a:prstGeom>
        </p:spPr>
        <p:txBody>
          <a:bodyPr lIns="0" tIns="0" rIns="0" bIns="0" rtlCol="0" anchor="t">
            <a:spAutoFit/>
          </a:bodyPr>
          <a:lstStyle/>
          <a:p>
            <a:pPr algn="ctr">
              <a:lnSpc>
                <a:spcPts val="5600"/>
              </a:lnSpc>
              <a:spcBef>
                <a:spcPct val="0"/>
              </a:spcBef>
            </a:pPr>
            <a:r>
              <a:rPr lang="en-US" sz="4000" dirty="0">
                <a:solidFill>
                  <a:srgbClr val="545454"/>
                </a:solidFill>
                <a:latin typeface="Open Sans Bold Italics"/>
              </a:rPr>
              <a:t>Category</a:t>
            </a:r>
            <a:r>
              <a:rPr lang="en-US" sz="4000" dirty="0">
                <a:solidFill>
                  <a:srgbClr val="545454"/>
                </a:solidFill>
                <a:latin typeface="Open Sans Italics"/>
              </a:rPr>
              <a:t>: Software</a:t>
            </a:r>
          </a:p>
          <a:p>
            <a:pPr algn="ctr">
              <a:lnSpc>
                <a:spcPts val="5600"/>
              </a:lnSpc>
              <a:spcBef>
                <a:spcPct val="0"/>
              </a:spcBef>
            </a:pPr>
            <a:endParaRPr/>
          </a:p>
          <a:p>
            <a:pPr algn="ctr">
              <a:lnSpc>
                <a:spcPts val="5600"/>
              </a:lnSpc>
              <a:spcBef>
                <a:spcPct val="0"/>
              </a:spcBef>
            </a:pPr>
            <a:r>
              <a:rPr lang="en-US" sz="4000" dirty="0">
                <a:solidFill>
                  <a:srgbClr val="545454"/>
                </a:solidFill>
                <a:latin typeface="Open Sans Bold Italics"/>
              </a:rPr>
              <a:t>Ministry name</a:t>
            </a:r>
            <a:r>
              <a:rPr lang="en-US" sz="4000" dirty="0">
                <a:solidFill>
                  <a:srgbClr val="545454"/>
                </a:solidFill>
                <a:latin typeface="Open Sans Italics"/>
              </a:rPr>
              <a:t>: Amazon Web Services</a:t>
            </a:r>
          </a:p>
          <a:p>
            <a:pPr algn="ctr">
              <a:lnSpc>
                <a:spcPts val="5600"/>
              </a:lnSpc>
              <a:spcBef>
                <a:spcPct val="0"/>
              </a:spcBef>
            </a:pPr>
            <a:endParaRPr/>
          </a:p>
          <a:p>
            <a:pPr algn="ctr">
              <a:lnSpc>
                <a:spcPts val="5600"/>
              </a:lnSpc>
              <a:spcBef>
                <a:spcPct val="0"/>
              </a:spcBef>
            </a:pPr>
            <a:r>
              <a:rPr lang="en-US" sz="4000" dirty="0">
                <a:solidFill>
                  <a:srgbClr val="545454"/>
                </a:solidFill>
                <a:latin typeface="Open Sans Bold Italics"/>
              </a:rPr>
              <a:t>Problem Statement:</a:t>
            </a:r>
            <a:r>
              <a:rPr lang="en-US" sz="4000" dirty="0">
                <a:solidFill>
                  <a:srgbClr val="545454"/>
                </a:solidFill>
                <a:latin typeface="Open Sans Italics"/>
              </a:rPr>
              <a:t> </a:t>
            </a:r>
            <a:r>
              <a:rPr lang="en-US" sz="4000" dirty="0" err="1">
                <a:solidFill>
                  <a:srgbClr val="545454"/>
                </a:solidFill>
                <a:latin typeface="Open Sans Italics"/>
              </a:rPr>
              <a:t>AgriTech</a:t>
            </a:r>
            <a:r>
              <a:rPr lang="en-US" sz="4000" dirty="0">
                <a:solidFill>
                  <a:srgbClr val="545454"/>
                </a:solidFill>
                <a:latin typeface="Open Sans Italics"/>
              </a:rPr>
              <a:t>: Stubble aggregation and disposal</a:t>
            </a:r>
          </a:p>
          <a:p>
            <a:pPr algn="ctr">
              <a:lnSpc>
                <a:spcPts val="5600"/>
              </a:lnSpc>
              <a:spcBef>
                <a:spcPct val="0"/>
              </a:spcBef>
            </a:pPr>
            <a:endParaRPr/>
          </a:p>
          <a:p>
            <a:pPr algn="ctr">
              <a:lnSpc>
                <a:spcPts val="5600"/>
              </a:lnSpc>
              <a:spcBef>
                <a:spcPct val="0"/>
              </a:spcBef>
            </a:pPr>
            <a:r>
              <a:rPr lang="en-US" sz="4000" dirty="0">
                <a:solidFill>
                  <a:srgbClr val="545454"/>
                </a:solidFill>
                <a:latin typeface="Open Sans Bold Italics"/>
              </a:rPr>
              <a:t>Problem Code:</a:t>
            </a:r>
            <a:r>
              <a:rPr lang="en-US" sz="4000" dirty="0">
                <a:solidFill>
                  <a:srgbClr val="545454"/>
                </a:solidFill>
                <a:latin typeface="Open Sans Italics"/>
              </a:rPr>
              <a:t> </a:t>
            </a:r>
            <a:r>
              <a:rPr lang="en-US" sz="4000" dirty="0" smtClean="0">
                <a:solidFill>
                  <a:srgbClr val="545454"/>
                </a:solidFill>
                <a:latin typeface="Open Sans Italics"/>
              </a:rPr>
              <a:t>AN316</a:t>
            </a:r>
            <a:endParaRPr lang="en-US" sz="4000" dirty="0">
              <a:solidFill>
                <a:srgbClr val="545454"/>
              </a:solidFill>
              <a:latin typeface="Open Sans Italics"/>
            </a:endParaRPr>
          </a:p>
          <a:p>
            <a:pPr algn="ctr">
              <a:lnSpc>
                <a:spcPts val="5600"/>
              </a:lnSpc>
              <a:spcBef>
                <a:spcPct val="0"/>
              </a:spcBef>
            </a:pPr>
            <a:endParaRPr/>
          </a:p>
          <a:p>
            <a:pPr algn="ctr">
              <a:lnSpc>
                <a:spcPts val="5600"/>
              </a:lnSpc>
              <a:spcBef>
                <a:spcPct val="0"/>
              </a:spcBef>
            </a:pPr>
            <a:r>
              <a:rPr lang="en-US" sz="4000" dirty="0">
                <a:solidFill>
                  <a:srgbClr val="545454"/>
                </a:solidFill>
                <a:latin typeface="Open Sans Bold Italics"/>
              </a:rPr>
              <a:t>Team Leader Name:</a:t>
            </a:r>
            <a:r>
              <a:rPr lang="en-US" sz="4000" dirty="0">
                <a:solidFill>
                  <a:srgbClr val="545454"/>
                </a:solidFill>
                <a:latin typeface="Open Sans Italics"/>
              </a:rPr>
              <a:t> </a:t>
            </a:r>
            <a:r>
              <a:rPr lang="en-US" sz="4000" dirty="0" err="1">
                <a:solidFill>
                  <a:srgbClr val="545454"/>
                </a:solidFill>
                <a:latin typeface="Open Sans Italics"/>
              </a:rPr>
              <a:t>Shriyansh</a:t>
            </a:r>
            <a:r>
              <a:rPr lang="en-US" sz="4000" dirty="0">
                <a:solidFill>
                  <a:srgbClr val="545454"/>
                </a:solidFill>
                <a:latin typeface="Open Sans Italics"/>
              </a:rPr>
              <a:t> Jain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cstate="print"/>
          <a:srcRect t="21875" b="21874"/>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srcRect/>
          <a:stretch>
            <a:fillRect/>
          </a:stretch>
        </p:blipFill>
        <p:spPr>
          <a:xfrm>
            <a:off x="1331782" y="5410551"/>
            <a:ext cx="6555067" cy="4362099"/>
          </a:xfrm>
          <a:prstGeom prst="rect">
            <a:avLst/>
          </a:prstGeom>
        </p:spPr>
      </p:pic>
      <p:pic>
        <p:nvPicPr>
          <p:cNvPr id="3" name="Picture 3"/>
          <p:cNvPicPr>
            <a:picLocks noChangeAspect="1"/>
          </p:cNvPicPr>
          <p:nvPr/>
        </p:nvPicPr>
        <p:blipFill>
          <a:blip r:embed="rId4" cstate="print"/>
          <a:srcRect/>
          <a:stretch>
            <a:fillRect/>
          </a:stretch>
        </p:blipFill>
        <p:spPr>
          <a:xfrm>
            <a:off x="10523878" y="5410551"/>
            <a:ext cx="6735422" cy="4385041"/>
          </a:xfrm>
          <a:prstGeom prst="rect">
            <a:avLst/>
          </a:prstGeom>
        </p:spPr>
      </p:pic>
      <p:sp>
        <p:nvSpPr>
          <p:cNvPr id="4" name="TextBox 4"/>
          <p:cNvSpPr txBox="1"/>
          <p:nvPr/>
        </p:nvSpPr>
        <p:spPr>
          <a:xfrm>
            <a:off x="5045198" y="647700"/>
            <a:ext cx="8061201" cy="1154162"/>
          </a:xfrm>
          <a:prstGeom prst="rect">
            <a:avLst/>
          </a:prstGeom>
        </p:spPr>
        <p:txBody>
          <a:bodyPr wrap="square" lIns="0" tIns="0" rIns="0" bIns="0" rtlCol="0" anchor="t">
            <a:spAutoFit/>
          </a:bodyPr>
          <a:lstStyle/>
          <a:p>
            <a:pPr algn="ctr">
              <a:lnSpc>
                <a:spcPts val="8960"/>
              </a:lnSpc>
              <a:spcBef>
                <a:spcPct val="0"/>
              </a:spcBef>
            </a:pPr>
            <a:r>
              <a:rPr lang="en-US" sz="6400" dirty="0">
                <a:solidFill>
                  <a:srgbClr val="000000"/>
                </a:solidFill>
                <a:latin typeface="Open Sans Extra Bold"/>
              </a:rPr>
              <a:t>What is Stubble?</a:t>
            </a:r>
          </a:p>
        </p:txBody>
      </p:sp>
      <p:sp>
        <p:nvSpPr>
          <p:cNvPr id="5" name="TextBox 5"/>
          <p:cNvSpPr txBox="1"/>
          <p:nvPr/>
        </p:nvSpPr>
        <p:spPr>
          <a:xfrm>
            <a:off x="1028700" y="2657509"/>
            <a:ext cx="16230600" cy="2485991"/>
          </a:xfrm>
          <a:prstGeom prst="rect">
            <a:avLst/>
          </a:prstGeom>
        </p:spPr>
        <p:txBody>
          <a:bodyPr lIns="0" tIns="0" rIns="0" bIns="0" rtlCol="0" anchor="t">
            <a:spAutoFit/>
          </a:bodyPr>
          <a:lstStyle/>
          <a:p>
            <a:pPr algn="ctr">
              <a:lnSpc>
                <a:spcPts val="6719"/>
              </a:lnSpc>
              <a:spcBef>
                <a:spcPct val="0"/>
              </a:spcBef>
            </a:pPr>
            <a:r>
              <a:rPr lang="en-US" sz="4800">
                <a:solidFill>
                  <a:srgbClr val="000000"/>
                </a:solidFill>
                <a:latin typeface="Open Sans"/>
              </a:rPr>
              <a:t>Stubble is defined as the crop residue left in the field after harvest, including stem, leaf and glumes of cereals etc.</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cstate="print"/>
          <a:srcRect l="2014" t="2856" r="2014" b="15965"/>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0" y="-511175"/>
            <a:ext cx="4810125" cy="11391900"/>
          </a:xfrm>
          <a:prstGeom prst="rect">
            <a:avLst/>
          </a:prstGeom>
          <a:solidFill>
            <a:srgbClr val="FFC759"/>
          </a:solidFill>
        </p:spPr>
      </p:sp>
      <p:sp>
        <p:nvSpPr>
          <p:cNvPr id="3" name="AutoShape 3"/>
          <p:cNvSpPr/>
          <p:nvPr/>
        </p:nvSpPr>
        <p:spPr>
          <a:xfrm>
            <a:off x="4810125" y="0"/>
            <a:ext cx="13477875" cy="11391900"/>
          </a:xfrm>
          <a:prstGeom prst="rect">
            <a:avLst/>
          </a:prstGeom>
          <a:solidFill>
            <a:srgbClr val="F8FFEF">
              <a:alpha val="86666"/>
            </a:srgbClr>
          </a:solidFill>
        </p:spPr>
      </p:sp>
      <p:pic>
        <p:nvPicPr>
          <p:cNvPr id="4" name="Picture 4"/>
          <p:cNvPicPr>
            <a:picLocks noChangeAspect="1"/>
          </p:cNvPicPr>
          <p:nvPr/>
        </p:nvPicPr>
        <p:blipFill>
          <a:blip r:embed="rId3" cstate="print"/>
          <a:srcRect r="85827" b="56608"/>
          <a:stretch>
            <a:fillRect/>
          </a:stretch>
        </p:blipFill>
        <p:spPr>
          <a:xfrm>
            <a:off x="1254919" y="5895975"/>
            <a:ext cx="2300288" cy="3001947"/>
          </a:xfrm>
          <a:prstGeom prst="rect">
            <a:avLst/>
          </a:prstGeom>
        </p:spPr>
      </p:pic>
      <p:sp>
        <p:nvSpPr>
          <p:cNvPr id="5" name="TextBox 5"/>
          <p:cNvSpPr txBox="1"/>
          <p:nvPr/>
        </p:nvSpPr>
        <p:spPr>
          <a:xfrm rot="-1290811">
            <a:off x="-7074" y="2525824"/>
            <a:ext cx="4218720" cy="1953260"/>
          </a:xfrm>
          <a:prstGeom prst="rect">
            <a:avLst/>
          </a:prstGeom>
        </p:spPr>
        <p:txBody>
          <a:bodyPr lIns="0" tIns="0" rIns="0" bIns="0" rtlCol="0" anchor="t">
            <a:spAutoFit/>
          </a:bodyPr>
          <a:lstStyle/>
          <a:p>
            <a:pPr algn="ctr">
              <a:lnSpc>
                <a:spcPts val="7839"/>
              </a:lnSpc>
              <a:spcBef>
                <a:spcPct val="0"/>
              </a:spcBef>
            </a:pPr>
            <a:r>
              <a:rPr lang="en-US" sz="5600">
                <a:solidFill>
                  <a:srgbClr val="000000"/>
                </a:solidFill>
                <a:latin typeface="Open Sans Extra Bold"/>
              </a:rPr>
              <a:t>The Problem</a:t>
            </a:r>
          </a:p>
        </p:txBody>
      </p:sp>
      <p:sp>
        <p:nvSpPr>
          <p:cNvPr id="6" name="TextBox 6"/>
          <p:cNvSpPr txBox="1"/>
          <p:nvPr/>
        </p:nvSpPr>
        <p:spPr>
          <a:xfrm>
            <a:off x="5303059" y="532368"/>
            <a:ext cx="12492007" cy="9165115"/>
          </a:xfrm>
          <a:prstGeom prst="rect">
            <a:avLst/>
          </a:prstGeom>
        </p:spPr>
        <p:txBody>
          <a:bodyPr lIns="0" tIns="0" rIns="0" bIns="0" rtlCol="0" anchor="t">
            <a:spAutoFit/>
          </a:bodyPr>
          <a:lstStyle/>
          <a:p>
            <a:pPr algn="ctr">
              <a:lnSpc>
                <a:spcPts val="4059"/>
              </a:lnSpc>
              <a:spcBef>
                <a:spcPct val="0"/>
              </a:spcBef>
            </a:pPr>
            <a:r>
              <a:rPr lang="en-US" sz="2899">
                <a:solidFill>
                  <a:srgbClr val="000000"/>
                </a:solidFill>
                <a:latin typeface="Open Sans Bold"/>
              </a:rPr>
              <a:t>Burning of rice straw remains emits trace gases like carbon dioxide, methane, carbon monoxide, and large amount of particulate matters, which adversely affect human health as well as the environment. </a:t>
            </a:r>
          </a:p>
          <a:p>
            <a:pPr algn="ctr">
              <a:lnSpc>
                <a:spcPts val="4059"/>
              </a:lnSpc>
              <a:spcBef>
                <a:spcPct val="0"/>
              </a:spcBef>
            </a:pPr>
            <a:endParaRPr/>
          </a:p>
          <a:p>
            <a:pPr algn="ctr">
              <a:lnSpc>
                <a:spcPts val="4059"/>
              </a:lnSpc>
              <a:spcBef>
                <a:spcPct val="0"/>
              </a:spcBef>
            </a:pPr>
            <a:r>
              <a:rPr lang="en-US" sz="2899">
                <a:solidFill>
                  <a:srgbClr val="000000"/>
                </a:solidFill>
                <a:latin typeface="Open Sans Bold"/>
              </a:rPr>
              <a:t>The problem has aggravated air pollution in Delhi and surrounding cities to alarming levels along with construction dusts and high traffic. The problem compounds with the onset of fog in winters in North India. This is because fog in combination with smoke forms smog which rests near the ground and cause various problems like breathing issues aggravating asthma, lack of visibility leading to high number of accidents on roads.</a:t>
            </a:r>
          </a:p>
          <a:p>
            <a:pPr algn="ctr">
              <a:lnSpc>
                <a:spcPts val="4059"/>
              </a:lnSpc>
              <a:spcBef>
                <a:spcPct val="0"/>
              </a:spcBef>
            </a:pPr>
            <a:endParaRPr/>
          </a:p>
          <a:p>
            <a:pPr algn="ctr">
              <a:lnSpc>
                <a:spcPts val="4059"/>
              </a:lnSpc>
              <a:spcBef>
                <a:spcPct val="0"/>
              </a:spcBef>
            </a:pPr>
            <a:r>
              <a:rPr lang="en-US" sz="2899">
                <a:solidFill>
                  <a:srgbClr val="000000"/>
                </a:solidFill>
                <a:latin typeface="Open Sans Bold"/>
              </a:rPr>
              <a:t> Apart from pollution, burning can reduce soil quality and make land more susceptible to erosion. The problem has become grave because despite it being banned by state governments like Punjab Pollution Control Board and other penalty measures like imposing hefty penalty the farmers are still continuing with the practice</a:t>
            </a:r>
            <a:r>
              <a:rPr lang="en-US" sz="2899">
                <a:solidFill>
                  <a:srgbClr val="000000"/>
                </a:solidFill>
                <a:latin typeface="Open Sans"/>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cstate="print"/>
          <a:srcRect l="2014" t="2856" r="2014" b="15965"/>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0" y="-511175"/>
            <a:ext cx="4810125" cy="11391900"/>
          </a:xfrm>
          <a:prstGeom prst="rect">
            <a:avLst/>
          </a:prstGeom>
          <a:solidFill>
            <a:srgbClr val="FFC759"/>
          </a:solidFill>
        </p:spPr>
      </p:sp>
      <p:sp>
        <p:nvSpPr>
          <p:cNvPr id="3" name="AutoShape 3"/>
          <p:cNvSpPr/>
          <p:nvPr/>
        </p:nvSpPr>
        <p:spPr>
          <a:xfrm>
            <a:off x="4810125" y="0"/>
            <a:ext cx="13477875" cy="11391900"/>
          </a:xfrm>
          <a:prstGeom prst="rect">
            <a:avLst/>
          </a:prstGeom>
          <a:solidFill>
            <a:srgbClr val="F8FFEF">
              <a:alpha val="86666"/>
            </a:srgbClr>
          </a:solidFill>
        </p:spPr>
      </p:sp>
      <p:sp>
        <p:nvSpPr>
          <p:cNvPr id="4" name="TextBox 4"/>
          <p:cNvSpPr txBox="1"/>
          <p:nvPr/>
        </p:nvSpPr>
        <p:spPr>
          <a:xfrm>
            <a:off x="5213447" y="541893"/>
            <a:ext cx="12581619" cy="9220926"/>
          </a:xfrm>
          <a:prstGeom prst="rect">
            <a:avLst/>
          </a:prstGeom>
        </p:spPr>
        <p:txBody>
          <a:bodyPr lIns="0" tIns="0" rIns="0" bIns="0" rtlCol="0" anchor="t">
            <a:spAutoFit/>
          </a:bodyPr>
          <a:lstStyle/>
          <a:p>
            <a:pPr algn="just">
              <a:lnSpc>
                <a:spcPts val="4089"/>
              </a:lnSpc>
              <a:spcBef>
                <a:spcPct val="0"/>
              </a:spcBef>
            </a:pPr>
            <a:r>
              <a:rPr lang="en-US" sz="2920">
                <a:solidFill>
                  <a:srgbClr val="000000"/>
                </a:solidFill>
                <a:latin typeface="Open Sans Bold"/>
              </a:rPr>
              <a:t>Progressive Web Application:</a:t>
            </a:r>
          </a:p>
          <a:p>
            <a:pPr>
              <a:lnSpc>
                <a:spcPts val="4089"/>
              </a:lnSpc>
              <a:spcBef>
                <a:spcPct val="0"/>
              </a:spcBef>
            </a:pPr>
            <a:r>
              <a:rPr lang="en-US" sz="2920">
                <a:solidFill>
                  <a:srgbClr val="000000"/>
                </a:solidFill>
                <a:latin typeface="Open Sans"/>
              </a:rPr>
              <a:t>Helps the farmers to predict the amount of stubble produced by entering the area of land and crop sown earlier. This data would be useful for the businesses to look out for potential sellers. The purpose of identifying and focussing on the largest producers of stubble would be met.</a:t>
            </a:r>
          </a:p>
          <a:p>
            <a:pPr>
              <a:lnSpc>
                <a:spcPts val="4089"/>
              </a:lnSpc>
              <a:spcBef>
                <a:spcPct val="0"/>
              </a:spcBef>
            </a:pPr>
            <a:endParaRPr/>
          </a:p>
          <a:p>
            <a:pPr>
              <a:lnSpc>
                <a:spcPts val="4089"/>
              </a:lnSpc>
              <a:spcBef>
                <a:spcPct val="0"/>
              </a:spcBef>
            </a:pPr>
            <a:r>
              <a:rPr lang="en-US" sz="2920">
                <a:solidFill>
                  <a:srgbClr val="000000"/>
                </a:solidFill>
                <a:latin typeface="Open Sans Bold"/>
              </a:rPr>
              <a:t>User friendly Interface:</a:t>
            </a:r>
          </a:p>
          <a:p>
            <a:pPr>
              <a:lnSpc>
                <a:spcPts val="4089"/>
              </a:lnSpc>
              <a:spcBef>
                <a:spcPct val="0"/>
              </a:spcBef>
            </a:pPr>
            <a:r>
              <a:rPr lang="en-US" sz="2920">
                <a:solidFill>
                  <a:srgbClr val="000000"/>
                </a:solidFill>
                <a:latin typeface="Open Sans"/>
              </a:rPr>
              <a:t>Web and mobile app with extremely simple interface to ensure ease of operation by farmers and making it bilingual to ensure easy access to farmers who are well versed with Hindi.</a:t>
            </a:r>
          </a:p>
          <a:p>
            <a:pPr>
              <a:lnSpc>
                <a:spcPts val="4089"/>
              </a:lnSpc>
              <a:spcBef>
                <a:spcPct val="0"/>
              </a:spcBef>
            </a:pPr>
            <a:endParaRPr/>
          </a:p>
          <a:p>
            <a:pPr>
              <a:lnSpc>
                <a:spcPts val="4089"/>
              </a:lnSpc>
              <a:spcBef>
                <a:spcPct val="0"/>
              </a:spcBef>
            </a:pPr>
            <a:r>
              <a:rPr lang="en-US" sz="2920">
                <a:solidFill>
                  <a:srgbClr val="000000"/>
                </a:solidFill>
                <a:latin typeface="Open Sans Bold"/>
              </a:rPr>
              <a:t>Benefit to Businesses:</a:t>
            </a:r>
          </a:p>
          <a:p>
            <a:pPr>
              <a:lnSpc>
                <a:spcPts val="4089"/>
              </a:lnSpc>
              <a:spcBef>
                <a:spcPct val="0"/>
              </a:spcBef>
            </a:pPr>
            <a:r>
              <a:rPr lang="en-US" sz="2920">
                <a:solidFill>
                  <a:srgbClr val="000000"/>
                </a:solidFill>
                <a:latin typeface="Open Sans"/>
              </a:rPr>
              <a:t>In the straw collection process, the presence of large and continuous fields is necessary to avoid wasted resources. To tackle this issue, we use web mapping APIs to extract field images and analyze them using unsupervised machine learning techniques to segregate dense continuous paddy fields from the other crops</a:t>
            </a:r>
          </a:p>
        </p:txBody>
      </p:sp>
      <p:pic>
        <p:nvPicPr>
          <p:cNvPr id="5" name="Picture 5"/>
          <p:cNvPicPr>
            <a:picLocks noChangeAspect="1"/>
          </p:cNvPicPr>
          <p:nvPr/>
        </p:nvPicPr>
        <p:blipFill>
          <a:blip r:embed="rId3" cstate="print"/>
          <a:srcRect l="135" r="85786" b="57021"/>
          <a:stretch>
            <a:fillRect/>
          </a:stretch>
        </p:blipFill>
        <p:spPr>
          <a:xfrm>
            <a:off x="1240631" y="5695950"/>
            <a:ext cx="2328862" cy="3030522"/>
          </a:xfrm>
          <a:prstGeom prst="rect">
            <a:avLst/>
          </a:prstGeom>
        </p:spPr>
      </p:pic>
      <p:sp>
        <p:nvSpPr>
          <p:cNvPr id="6" name="TextBox 6"/>
          <p:cNvSpPr txBox="1"/>
          <p:nvPr/>
        </p:nvSpPr>
        <p:spPr>
          <a:xfrm rot="-1290811">
            <a:off x="-7074" y="2525824"/>
            <a:ext cx="4218720" cy="1953260"/>
          </a:xfrm>
          <a:prstGeom prst="rect">
            <a:avLst/>
          </a:prstGeom>
        </p:spPr>
        <p:txBody>
          <a:bodyPr lIns="0" tIns="0" rIns="0" bIns="0" rtlCol="0" anchor="t">
            <a:spAutoFit/>
          </a:bodyPr>
          <a:lstStyle/>
          <a:p>
            <a:pPr algn="ctr">
              <a:lnSpc>
                <a:spcPts val="7839"/>
              </a:lnSpc>
              <a:spcBef>
                <a:spcPct val="0"/>
              </a:spcBef>
            </a:pPr>
            <a:r>
              <a:rPr lang="en-US" sz="5600">
                <a:solidFill>
                  <a:srgbClr val="000000"/>
                </a:solidFill>
                <a:latin typeface="Open Sans Extra Bold"/>
              </a:rPr>
              <a:t>Our Solution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cstate="print"/>
          <a:srcRect l="2014" t="2856" r="2014" b="15965"/>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4810125" y="0"/>
            <a:ext cx="13477875" cy="10287000"/>
          </a:xfrm>
          <a:prstGeom prst="rect">
            <a:avLst/>
          </a:prstGeom>
          <a:solidFill>
            <a:srgbClr val="F8FFEF">
              <a:alpha val="86666"/>
            </a:srgbClr>
          </a:solidFill>
        </p:spPr>
      </p:sp>
      <p:sp>
        <p:nvSpPr>
          <p:cNvPr id="3" name="AutoShape 3"/>
          <p:cNvSpPr/>
          <p:nvPr/>
        </p:nvSpPr>
        <p:spPr>
          <a:xfrm>
            <a:off x="0" y="-511175"/>
            <a:ext cx="4810125" cy="11391900"/>
          </a:xfrm>
          <a:prstGeom prst="rect">
            <a:avLst/>
          </a:prstGeom>
          <a:solidFill>
            <a:srgbClr val="FFC759"/>
          </a:solidFill>
        </p:spPr>
      </p:sp>
      <p:sp>
        <p:nvSpPr>
          <p:cNvPr id="4" name="TextBox 4"/>
          <p:cNvSpPr txBox="1"/>
          <p:nvPr/>
        </p:nvSpPr>
        <p:spPr>
          <a:xfrm rot="-1290811">
            <a:off x="-7074" y="2525824"/>
            <a:ext cx="4218720" cy="1953260"/>
          </a:xfrm>
          <a:prstGeom prst="rect">
            <a:avLst/>
          </a:prstGeom>
        </p:spPr>
        <p:txBody>
          <a:bodyPr lIns="0" tIns="0" rIns="0" bIns="0" rtlCol="0" anchor="t">
            <a:spAutoFit/>
          </a:bodyPr>
          <a:lstStyle/>
          <a:p>
            <a:pPr algn="ctr">
              <a:lnSpc>
                <a:spcPts val="7839"/>
              </a:lnSpc>
              <a:spcBef>
                <a:spcPct val="0"/>
              </a:spcBef>
            </a:pPr>
            <a:r>
              <a:rPr lang="en-US" sz="5600">
                <a:solidFill>
                  <a:srgbClr val="000000"/>
                </a:solidFill>
                <a:latin typeface="Open Sans Extra Bold"/>
              </a:rPr>
              <a:t>Our Solution</a:t>
            </a:r>
          </a:p>
        </p:txBody>
      </p:sp>
      <p:pic>
        <p:nvPicPr>
          <p:cNvPr id="5" name="Picture 5"/>
          <p:cNvPicPr>
            <a:picLocks noChangeAspect="1"/>
          </p:cNvPicPr>
          <p:nvPr/>
        </p:nvPicPr>
        <p:blipFill>
          <a:blip r:embed="rId3" cstate="print"/>
          <a:srcRect l="135" r="85786" b="57021"/>
          <a:stretch>
            <a:fillRect/>
          </a:stretch>
        </p:blipFill>
        <p:spPr>
          <a:xfrm>
            <a:off x="1240631" y="5695950"/>
            <a:ext cx="2328862" cy="3030522"/>
          </a:xfrm>
          <a:prstGeom prst="rect">
            <a:avLst/>
          </a:prstGeom>
        </p:spPr>
      </p:pic>
      <p:sp>
        <p:nvSpPr>
          <p:cNvPr id="6" name="TextBox 6"/>
          <p:cNvSpPr txBox="1"/>
          <p:nvPr/>
        </p:nvSpPr>
        <p:spPr>
          <a:xfrm>
            <a:off x="5258253" y="533044"/>
            <a:ext cx="12581619" cy="7662204"/>
          </a:xfrm>
          <a:prstGeom prst="rect">
            <a:avLst/>
          </a:prstGeom>
        </p:spPr>
        <p:txBody>
          <a:bodyPr lIns="0" tIns="0" rIns="0" bIns="0" rtlCol="0" anchor="t">
            <a:spAutoFit/>
          </a:bodyPr>
          <a:lstStyle/>
          <a:p>
            <a:pPr algn="just">
              <a:lnSpc>
                <a:spcPts val="4089"/>
              </a:lnSpc>
              <a:spcBef>
                <a:spcPct val="0"/>
              </a:spcBef>
            </a:pPr>
            <a:r>
              <a:rPr lang="en-US" sz="2920">
                <a:solidFill>
                  <a:srgbClr val="000000"/>
                </a:solidFill>
                <a:latin typeface="Open Sans Bold"/>
              </a:rPr>
              <a:t>Setting up Warehouses:</a:t>
            </a:r>
          </a:p>
          <a:p>
            <a:pPr>
              <a:lnSpc>
                <a:spcPts val="4089"/>
              </a:lnSpc>
              <a:spcBef>
                <a:spcPct val="0"/>
              </a:spcBef>
            </a:pPr>
            <a:r>
              <a:rPr lang="en-US" sz="2920">
                <a:solidFill>
                  <a:srgbClr val="000000"/>
                </a:solidFill>
                <a:latin typeface="Open Sans"/>
              </a:rPr>
              <a:t>The collected stubble needs to be transported to the warehouse within a couple dozen days. We built a machine learning model to recommend the optimal location for each warehouse, helping us significantly reduce our costs.</a:t>
            </a:r>
          </a:p>
          <a:p>
            <a:pPr>
              <a:lnSpc>
                <a:spcPts val="4089"/>
              </a:lnSpc>
              <a:spcBef>
                <a:spcPct val="0"/>
              </a:spcBef>
            </a:pPr>
            <a:endParaRPr/>
          </a:p>
          <a:p>
            <a:pPr>
              <a:lnSpc>
                <a:spcPts val="4089"/>
              </a:lnSpc>
              <a:spcBef>
                <a:spcPct val="0"/>
              </a:spcBef>
            </a:pPr>
            <a:r>
              <a:rPr lang="en-US" sz="2920">
                <a:solidFill>
                  <a:srgbClr val="000000"/>
                </a:solidFill>
                <a:latin typeface="Open Sans Bold"/>
              </a:rPr>
              <a:t>Weather Alerts:</a:t>
            </a:r>
          </a:p>
          <a:p>
            <a:pPr>
              <a:lnSpc>
                <a:spcPts val="4089"/>
              </a:lnSpc>
              <a:spcBef>
                <a:spcPct val="0"/>
              </a:spcBef>
            </a:pPr>
            <a:r>
              <a:rPr lang="en-US" sz="2920">
                <a:solidFill>
                  <a:srgbClr val="000000"/>
                </a:solidFill>
                <a:latin typeface="Open Sans"/>
              </a:rPr>
              <a:t>Farmer might want to know tomorrow 's weather. Our proposed idea will use weather API for providing information about the next 5 days' weather to the farmer.</a:t>
            </a:r>
          </a:p>
          <a:p>
            <a:pPr>
              <a:lnSpc>
                <a:spcPts val="4089"/>
              </a:lnSpc>
              <a:spcBef>
                <a:spcPct val="0"/>
              </a:spcBef>
            </a:pPr>
            <a:endParaRPr/>
          </a:p>
          <a:p>
            <a:pPr>
              <a:lnSpc>
                <a:spcPts val="4089"/>
              </a:lnSpc>
              <a:spcBef>
                <a:spcPct val="0"/>
              </a:spcBef>
            </a:pPr>
            <a:r>
              <a:rPr lang="en-US" sz="2920">
                <a:solidFill>
                  <a:srgbClr val="000000"/>
                </a:solidFill>
                <a:latin typeface="Open Sans Bold"/>
              </a:rPr>
              <a:t>Tracking Paddy Straw Fires</a:t>
            </a:r>
            <a:r>
              <a:rPr lang="en-US" sz="2920">
                <a:solidFill>
                  <a:srgbClr val="000000"/>
                </a:solidFill>
                <a:latin typeface="Open Sans"/>
              </a:rPr>
              <a:t>:</a:t>
            </a:r>
          </a:p>
          <a:p>
            <a:pPr>
              <a:lnSpc>
                <a:spcPts val="4089"/>
              </a:lnSpc>
              <a:spcBef>
                <a:spcPct val="0"/>
              </a:spcBef>
            </a:pPr>
            <a:r>
              <a:rPr lang="en-US" sz="2920">
                <a:solidFill>
                  <a:srgbClr val="000000"/>
                </a:solidFill>
                <a:latin typeface="Open Sans"/>
              </a:rPr>
              <a:t>We use satellite data from one of the largest aeronautics and aerospace research agencies to track open field paddy straw burning. </a:t>
            </a:r>
          </a:p>
          <a:p>
            <a:pPr>
              <a:lnSpc>
                <a:spcPts val="4089"/>
              </a:lnSpc>
              <a:spcBef>
                <a:spcPct val="0"/>
              </a:spcBef>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cstate="print"/>
          <a:srcRect t="21875" b="21874"/>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6781800" y="5524500"/>
            <a:ext cx="3048000" cy="762000"/>
          </a:xfrm>
          <a:prstGeom prst="rect">
            <a:avLst/>
          </a:prstGeom>
          <a:effectLst>
            <a:glow rad="101600">
              <a:schemeClr val="accent4">
                <a:satMod val="175000"/>
                <a:alpha val="40000"/>
              </a:schemeClr>
            </a:glow>
            <a:outerShdw blurRad="63500" sx="102000" sy="102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lnSpc>
                <a:spcPts val="4480"/>
              </a:lnSpc>
              <a:spcBef>
                <a:spcPct val="0"/>
              </a:spcBef>
            </a:pPr>
            <a:r>
              <a:rPr lang="en-US" sz="2800" dirty="0" smtClean="0">
                <a:solidFill>
                  <a:srgbClr val="000000"/>
                </a:solidFill>
                <a:latin typeface="Open Sans"/>
              </a:rPr>
              <a:t>Backend API</a:t>
            </a:r>
            <a:endParaRPr lang="en-US" sz="2800" dirty="0">
              <a:solidFill>
                <a:srgbClr val="000000"/>
              </a:solidFill>
              <a:latin typeface="Open Sans"/>
            </a:endParaRPr>
          </a:p>
        </p:txBody>
      </p:sp>
      <p:sp>
        <p:nvSpPr>
          <p:cNvPr id="10" name="Rectangle 9"/>
          <p:cNvSpPr/>
          <p:nvPr/>
        </p:nvSpPr>
        <p:spPr>
          <a:xfrm>
            <a:off x="6705600" y="2171700"/>
            <a:ext cx="3048000" cy="762000"/>
          </a:xfrm>
          <a:prstGeom prst="rect">
            <a:avLst/>
          </a:prstGeom>
          <a:effectLst>
            <a:glow rad="101600">
              <a:schemeClr val="accent4">
                <a:satMod val="175000"/>
                <a:alpha val="40000"/>
              </a:schemeClr>
            </a:glow>
            <a:outerShdw blurRad="63500" sx="102000" sy="102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lnSpc>
                <a:spcPts val="4480"/>
              </a:lnSpc>
              <a:spcBef>
                <a:spcPct val="0"/>
              </a:spcBef>
            </a:pPr>
            <a:r>
              <a:rPr lang="en-US" sz="2800" dirty="0" smtClean="0">
                <a:solidFill>
                  <a:srgbClr val="000000"/>
                </a:solidFill>
                <a:latin typeface="Open Sans"/>
              </a:rPr>
              <a:t>ML Child Process</a:t>
            </a:r>
            <a:endParaRPr lang="en-US" sz="2800" dirty="0">
              <a:solidFill>
                <a:srgbClr val="000000"/>
              </a:solidFill>
              <a:latin typeface="Open Sans"/>
            </a:endParaRPr>
          </a:p>
        </p:txBody>
      </p:sp>
      <p:sp>
        <p:nvSpPr>
          <p:cNvPr id="11" name="Rectangle 10"/>
          <p:cNvSpPr/>
          <p:nvPr/>
        </p:nvSpPr>
        <p:spPr>
          <a:xfrm>
            <a:off x="1524000" y="3390900"/>
            <a:ext cx="3048000" cy="762000"/>
          </a:xfrm>
          <a:prstGeom prst="rect">
            <a:avLst/>
          </a:prstGeom>
          <a:effectLst>
            <a:glow rad="101600">
              <a:schemeClr val="accent4">
                <a:satMod val="175000"/>
                <a:alpha val="40000"/>
              </a:schemeClr>
            </a:glow>
            <a:outerShdw blurRad="63500" sx="102000" sy="102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lnSpc>
                <a:spcPts val="4480"/>
              </a:lnSpc>
              <a:spcBef>
                <a:spcPct val="0"/>
              </a:spcBef>
            </a:pPr>
            <a:r>
              <a:rPr lang="en-US" sz="2800" dirty="0" smtClean="0">
                <a:solidFill>
                  <a:srgbClr val="000000"/>
                </a:solidFill>
                <a:latin typeface="Open Sans"/>
              </a:rPr>
              <a:t>SMS API</a:t>
            </a:r>
            <a:endParaRPr lang="en-US" sz="2800" dirty="0">
              <a:solidFill>
                <a:srgbClr val="000000"/>
              </a:solidFill>
              <a:latin typeface="Open Sans"/>
            </a:endParaRPr>
          </a:p>
        </p:txBody>
      </p:sp>
      <p:sp>
        <p:nvSpPr>
          <p:cNvPr id="12" name="Rectangle 11"/>
          <p:cNvSpPr/>
          <p:nvPr/>
        </p:nvSpPr>
        <p:spPr>
          <a:xfrm>
            <a:off x="1371600" y="8267700"/>
            <a:ext cx="3048000" cy="762000"/>
          </a:xfrm>
          <a:prstGeom prst="rect">
            <a:avLst/>
          </a:prstGeom>
          <a:effectLst>
            <a:glow rad="101600">
              <a:schemeClr val="accent4">
                <a:satMod val="175000"/>
                <a:alpha val="40000"/>
              </a:schemeClr>
            </a:glow>
            <a:outerShdw blurRad="63500" sx="102000" sy="102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lnSpc>
                <a:spcPts val="4480"/>
              </a:lnSpc>
              <a:spcBef>
                <a:spcPct val="0"/>
              </a:spcBef>
            </a:pPr>
            <a:r>
              <a:rPr lang="en-US" sz="2800" dirty="0" smtClean="0">
                <a:solidFill>
                  <a:srgbClr val="000000"/>
                </a:solidFill>
                <a:latin typeface="Open Sans"/>
              </a:rPr>
              <a:t>Mobile App</a:t>
            </a:r>
            <a:endParaRPr lang="en-US" sz="2800" dirty="0">
              <a:solidFill>
                <a:srgbClr val="000000"/>
              </a:solidFill>
              <a:latin typeface="Open Sans"/>
            </a:endParaRPr>
          </a:p>
        </p:txBody>
      </p:sp>
      <p:sp>
        <p:nvSpPr>
          <p:cNvPr id="13" name="Rectangle 12"/>
          <p:cNvSpPr/>
          <p:nvPr/>
        </p:nvSpPr>
        <p:spPr>
          <a:xfrm>
            <a:off x="12573000" y="8039100"/>
            <a:ext cx="3048000" cy="762000"/>
          </a:xfrm>
          <a:prstGeom prst="rect">
            <a:avLst/>
          </a:prstGeom>
          <a:effectLst>
            <a:glow rad="101600">
              <a:schemeClr val="accent4">
                <a:satMod val="175000"/>
                <a:alpha val="40000"/>
              </a:schemeClr>
            </a:glow>
            <a:outerShdw blurRad="63500" sx="102000" sy="102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lnSpc>
                <a:spcPts val="4480"/>
              </a:lnSpc>
              <a:spcBef>
                <a:spcPct val="0"/>
              </a:spcBef>
            </a:pPr>
            <a:r>
              <a:rPr lang="en-US" sz="2800" dirty="0" smtClean="0">
                <a:solidFill>
                  <a:srgbClr val="000000"/>
                </a:solidFill>
                <a:latin typeface="Open Sans"/>
              </a:rPr>
              <a:t>Desktop App</a:t>
            </a:r>
            <a:endParaRPr lang="en-US" sz="2800" dirty="0">
              <a:solidFill>
                <a:srgbClr val="000000"/>
              </a:solidFill>
              <a:latin typeface="Open Sans"/>
            </a:endParaRPr>
          </a:p>
        </p:txBody>
      </p:sp>
      <p:sp>
        <p:nvSpPr>
          <p:cNvPr id="14" name="Rectangle 13"/>
          <p:cNvSpPr/>
          <p:nvPr/>
        </p:nvSpPr>
        <p:spPr>
          <a:xfrm>
            <a:off x="7239000" y="8953500"/>
            <a:ext cx="3048000" cy="762000"/>
          </a:xfrm>
          <a:prstGeom prst="rect">
            <a:avLst/>
          </a:prstGeom>
          <a:effectLst>
            <a:glow rad="101600">
              <a:schemeClr val="accent4">
                <a:satMod val="175000"/>
                <a:alpha val="40000"/>
              </a:schemeClr>
            </a:glow>
            <a:outerShdw blurRad="63500" sx="102000" sy="102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lnSpc>
                <a:spcPts val="4480"/>
              </a:lnSpc>
              <a:spcBef>
                <a:spcPct val="0"/>
              </a:spcBef>
            </a:pPr>
            <a:r>
              <a:rPr lang="en-US" sz="2800" dirty="0" smtClean="0">
                <a:solidFill>
                  <a:srgbClr val="000000"/>
                </a:solidFill>
                <a:latin typeface="Open Sans"/>
              </a:rPr>
              <a:t>Web App</a:t>
            </a:r>
            <a:endParaRPr lang="en-US" sz="2800" dirty="0">
              <a:solidFill>
                <a:srgbClr val="000000"/>
              </a:solidFill>
              <a:latin typeface="Open Sans"/>
            </a:endParaRPr>
          </a:p>
        </p:txBody>
      </p:sp>
      <p:sp>
        <p:nvSpPr>
          <p:cNvPr id="15" name="Rectangle 14"/>
          <p:cNvSpPr/>
          <p:nvPr/>
        </p:nvSpPr>
        <p:spPr>
          <a:xfrm>
            <a:off x="13106400" y="3086100"/>
            <a:ext cx="3048000" cy="762000"/>
          </a:xfrm>
          <a:prstGeom prst="rect">
            <a:avLst/>
          </a:prstGeom>
          <a:effectLst>
            <a:glow rad="101600">
              <a:schemeClr val="accent4">
                <a:satMod val="175000"/>
                <a:alpha val="40000"/>
              </a:schemeClr>
            </a:glow>
            <a:outerShdw blurRad="63500" sx="102000" sy="102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lnSpc>
                <a:spcPts val="4480"/>
              </a:lnSpc>
              <a:spcBef>
                <a:spcPct val="0"/>
              </a:spcBef>
            </a:pPr>
            <a:r>
              <a:rPr lang="en-US" sz="2800" dirty="0" smtClean="0">
                <a:solidFill>
                  <a:srgbClr val="000000"/>
                </a:solidFill>
                <a:latin typeface="Open Sans"/>
              </a:rPr>
              <a:t>Database</a:t>
            </a:r>
          </a:p>
        </p:txBody>
      </p:sp>
      <p:cxnSp>
        <p:nvCxnSpPr>
          <p:cNvPr id="16" name="Straight Connector 15"/>
          <p:cNvCxnSpPr/>
          <p:nvPr/>
        </p:nvCxnSpPr>
        <p:spPr>
          <a:xfrm>
            <a:off x="9829800" y="5676900"/>
            <a:ext cx="2667000" cy="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a:xfrm flipV="1">
            <a:off x="12496800" y="3543300"/>
            <a:ext cx="0" cy="2133600"/>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a:off x="12496800" y="3543300"/>
            <a:ext cx="609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Elbow Connector 18"/>
          <p:cNvCxnSpPr/>
          <p:nvPr/>
        </p:nvCxnSpPr>
        <p:spPr>
          <a:xfrm rot="10800000" flipV="1">
            <a:off x="9829800" y="3848100"/>
            <a:ext cx="4572000" cy="2286000"/>
          </a:xfrm>
          <a:prstGeom prst="bentConnector3">
            <a:avLst>
              <a:gd name="adj1" fmla="val 244"/>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p:nvPr/>
        </p:nvCxnSpPr>
        <p:spPr>
          <a:xfrm>
            <a:off x="7467600" y="2933700"/>
            <a:ext cx="0" cy="2514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p:nvPr/>
        </p:nvCxnSpPr>
        <p:spPr>
          <a:xfrm flipV="1">
            <a:off x="9067800" y="2933700"/>
            <a:ext cx="0" cy="2514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Shape 21"/>
          <p:cNvCxnSpPr/>
          <p:nvPr/>
        </p:nvCxnSpPr>
        <p:spPr>
          <a:xfrm rot="10800000">
            <a:off x="3048000" y="4229100"/>
            <a:ext cx="3657600" cy="1524000"/>
          </a:xfrm>
          <a:prstGeom prst="bentConnector2">
            <a:avLst/>
          </a:prstGeom>
          <a:ln>
            <a:tailEnd type="arrow"/>
          </a:ln>
        </p:spPr>
        <p:style>
          <a:lnRef idx="2">
            <a:schemeClr val="dk1"/>
          </a:lnRef>
          <a:fillRef idx="0">
            <a:schemeClr val="dk1"/>
          </a:fillRef>
          <a:effectRef idx="1">
            <a:schemeClr val="dk1"/>
          </a:effectRef>
          <a:fontRef idx="minor">
            <a:schemeClr val="tx1"/>
          </a:fontRef>
        </p:style>
      </p:cxnSp>
      <p:cxnSp>
        <p:nvCxnSpPr>
          <p:cNvPr id="23" name="Elbow Connector 22"/>
          <p:cNvCxnSpPr/>
          <p:nvPr/>
        </p:nvCxnSpPr>
        <p:spPr>
          <a:xfrm flipV="1">
            <a:off x="4419600" y="6819900"/>
            <a:ext cx="3200400" cy="1828800"/>
          </a:xfrm>
          <a:prstGeom prst="bentConnector3">
            <a:avLst>
              <a:gd name="adj1" fmla="val 50000"/>
            </a:avLst>
          </a:prstGeom>
        </p:spPr>
        <p:style>
          <a:lnRef idx="2">
            <a:schemeClr val="dk1"/>
          </a:lnRef>
          <a:fillRef idx="0">
            <a:schemeClr val="dk1"/>
          </a:fillRef>
          <a:effectRef idx="1">
            <a:schemeClr val="dk1"/>
          </a:effectRef>
          <a:fontRef idx="minor">
            <a:schemeClr val="tx1"/>
          </a:fontRef>
        </p:style>
      </p:cxnSp>
      <p:cxnSp>
        <p:nvCxnSpPr>
          <p:cNvPr id="24" name="Straight Arrow Connector 23"/>
          <p:cNvCxnSpPr/>
          <p:nvPr/>
        </p:nvCxnSpPr>
        <p:spPr>
          <a:xfrm flipV="1">
            <a:off x="7620000" y="6286500"/>
            <a:ext cx="0" cy="533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Straight Connector 24"/>
          <p:cNvCxnSpPr/>
          <p:nvPr/>
        </p:nvCxnSpPr>
        <p:spPr>
          <a:xfrm>
            <a:off x="9601200" y="6362700"/>
            <a:ext cx="0" cy="533400"/>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a:xfrm>
            <a:off x="9601200" y="6896100"/>
            <a:ext cx="4495800" cy="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Arrow Connector 26"/>
          <p:cNvCxnSpPr/>
          <p:nvPr/>
        </p:nvCxnSpPr>
        <p:spPr>
          <a:xfrm>
            <a:off x="14097000" y="6896100"/>
            <a:ext cx="0" cy="1143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a:off x="7924800" y="6362700"/>
            <a:ext cx="0" cy="2514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Arrow Connector 28"/>
          <p:cNvCxnSpPr/>
          <p:nvPr/>
        </p:nvCxnSpPr>
        <p:spPr>
          <a:xfrm flipV="1">
            <a:off x="8534400" y="6362700"/>
            <a:ext cx="0" cy="25146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9220200" y="8343900"/>
            <a:ext cx="3352800" cy="0"/>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Arrow Connector 30"/>
          <p:cNvCxnSpPr/>
          <p:nvPr/>
        </p:nvCxnSpPr>
        <p:spPr>
          <a:xfrm flipV="1">
            <a:off x="9220200" y="6362700"/>
            <a:ext cx="0" cy="19812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2" name="Straight Connector 31"/>
          <p:cNvCxnSpPr/>
          <p:nvPr/>
        </p:nvCxnSpPr>
        <p:spPr>
          <a:xfrm flipH="1">
            <a:off x="4495800" y="6134100"/>
            <a:ext cx="2209800" cy="0"/>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p:cNvCxnSpPr/>
          <p:nvPr/>
        </p:nvCxnSpPr>
        <p:spPr>
          <a:xfrm>
            <a:off x="4495800" y="6134100"/>
            <a:ext cx="0" cy="1371600"/>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p:cNvCxnSpPr/>
          <p:nvPr/>
        </p:nvCxnSpPr>
        <p:spPr>
          <a:xfrm flipH="1">
            <a:off x="2895600" y="7505700"/>
            <a:ext cx="1600200" cy="0"/>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Arrow Connector 34"/>
          <p:cNvCxnSpPr>
            <a:endCxn id="12" idx="0"/>
          </p:cNvCxnSpPr>
          <p:nvPr/>
        </p:nvCxnSpPr>
        <p:spPr>
          <a:xfrm>
            <a:off x="2895600" y="7505700"/>
            <a:ext cx="0" cy="7620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6" name="TextBox 35"/>
          <p:cNvSpPr txBox="1"/>
          <p:nvPr/>
        </p:nvSpPr>
        <p:spPr>
          <a:xfrm>
            <a:off x="13030200" y="1714500"/>
            <a:ext cx="3505200" cy="1015663"/>
          </a:xfrm>
          <a:prstGeom prst="rect">
            <a:avLst/>
          </a:prstGeom>
          <a:noFill/>
        </p:spPr>
        <p:txBody>
          <a:bodyPr wrap="square" rtlCol="0">
            <a:spAutoFit/>
          </a:bodyPr>
          <a:lstStyle/>
          <a:p>
            <a:pPr algn="ctr"/>
            <a:r>
              <a:rPr lang="en-SG" sz="2000" b="1" dirty="0" smtClean="0"/>
              <a:t>Stores the JSON data obtained from the data scraper script and creates a </a:t>
            </a:r>
            <a:r>
              <a:rPr lang="en-SG" sz="2000" b="1" dirty="0" err="1" smtClean="0"/>
              <a:t>noSQL</a:t>
            </a:r>
            <a:r>
              <a:rPr lang="en-SG" sz="2000" b="1" dirty="0" smtClean="0"/>
              <a:t> database</a:t>
            </a:r>
            <a:endParaRPr lang="en-SG" sz="2000" b="1" dirty="0"/>
          </a:p>
        </p:txBody>
      </p:sp>
      <p:sp>
        <p:nvSpPr>
          <p:cNvPr id="37" name="TextBox 36"/>
          <p:cNvSpPr txBox="1"/>
          <p:nvPr/>
        </p:nvSpPr>
        <p:spPr>
          <a:xfrm>
            <a:off x="5638800" y="419100"/>
            <a:ext cx="579120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SG" sz="3600" dirty="0" smtClean="0"/>
              <a:t>Workflow and Architecture</a:t>
            </a:r>
            <a:endParaRPr lang="en-SG" sz="3600" dirty="0"/>
          </a:p>
        </p:txBody>
      </p:sp>
      <p:sp>
        <p:nvSpPr>
          <p:cNvPr id="38" name="TextBox 37"/>
          <p:cNvSpPr txBox="1"/>
          <p:nvPr/>
        </p:nvSpPr>
        <p:spPr>
          <a:xfrm>
            <a:off x="13147156" y="9188154"/>
            <a:ext cx="2473844" cy="400110"/>
          </a:xfrm>
          <a:prstGeom prst="rect">
            <a:avLst/>
          </a:prstGeom>
          <a:noFill/>
        </p:spPr>
        <p:txBody>
          <a:bodyPr wrap="square" rtlCol="0">
            <a:spAutoFit/>
          </a:bodyPr>
          <a:lstStyle/>
          <a:p>
            <a:r>
              <a:rPr lang="en-SG" sz="2000" b="1" dirty="0" smtClean="0"/>
              <a:t>Similar to web app</a:t>
            </a:r>
            <a:endParaRPr lang="en-SG" sz="2000" b="1" dirty="0"/>
          </a:p>
        </p:txBody>
      </p:sp>
      <p:sp>
        <p:nvSpPr>
          <p:cNvPr id="39" name="TextBox 38"/>
          <p:cNvSpPr txBox="1"/>
          <p:nvPr/>
        </p:nvSpPr>
        <p:spPr>
          <a:xfrm>
            <a:off x="1676400" y="9410700"/>
            <a:ext cx="2473844" cy="400110"/>
          </a:xfrm>
          <a:prstGeom prst="rect">
            <a:avLst/>
          </a:prstGeom>
          <a:noFill/>
        </p:spPr>
        <p:txBody>
          <a:bodyPr wrap="square" rtlCol="0">
            <a:spAutoFit/>
          </a:bodyPr>
          <a:lstStyle/>
          <a:p>
            <a:r>
              <a:rPr lang="en-SG" sz="2000" b="1" dirty="0" smtClean="0"/>
              <a:t>Similar to web app</a:t>
            </a:r>
            <a:endParaRPr lang="en-SG" sz="2000" b="1" dirty="0"/>
          </a:p>
        </p:txBody>
      </p:sp>
      <p:sp>
        <p:nvSpPr>
          <p:cNvPr id="40" name="TextBox 39"/>
          <p:cNvSpPr txBox="1"/>
          <p:nvPr/>
        </p:nvSpPr>
        <p:spPr>
          <a:xfrm>
            <a:off x="9144000" y="3848100"/>
            <a:ext cx="1295400" cy="923330"/>
          </a:xfrm>
          <a:prstGeom prst="rect">
            <a:avLst/>
          </a:prstGeom>
          <a:noFill/>
        </p:spPr>
        <p:txBody>
          <a:bodyPr wrap="square" rtlCol="0">
            <a:spAutoFit/>
          </a:bodyPr>
          <a:lstStyle/>
          <a:p>
            <a:r>
              <a:rPr lang="en-SG" b="1" dirty="0" smtClean="0"/>
              <a:t>Provide input to ML models</a:t>
            </a:r>
            <a:endParaRPr lang="en-SG" b="1" dirty="0"/>
          </a:p>
        </p:txBody>
      </p:sp>
      <p:sp>
        <p:nvSpPr>
          <p:cNvPr id="41" name="TextBox 40"/>
          <p:cNvSpPr txBox="1"/>
          <p:nvPr/>
        </p:nvSpPr>
        <p:spPr>
          <a:xfrm>
            <a:off x="6324600" y="3848100"/>
            <a:ext cx="1143000" cy="1200329"/>
          </a:xfrm>
          <a:prstGeom prst="rect">
            <a:avLst/>
          </a:prstGeom>
          <a:noFill/>
        </p:spPr>
        <p:txBody>
          <a:bodyPr wrap="square" rtlCol="0">
            <a:spAutoFit/>
          </a:bodyPr>
          <a:lstStyle/>
          <a:p>
            <a:r>
              <a:rPr lang="en-SG" b="1" dirty="0" smtClean="0"/>
              <a:t>Insert the result for various task</a:t>
            </a:r>
            <a:endParaRPr lang="en-SG" b="1" dirty="0"/>
          </a:p>
        </p:txBody>
      </p:sp>
      <p:sp>
        <p:nvSpPr>
          <p:cNvPr id="42" name="TextBox 41"/>
          <p:cNvSpPr txBox="1"/>
          <p:nvPr/>
        </p:nvSpPr>
        <p:spPr>
          <a:xfrm>
            <a:off x="1447800" y="2552700"/>
            <a:ext cx="3048000" cy="646331"/>
          </a:xfrm>
          <a:prstGeom prst="rect">
            <a:avLst/>
          </a:prstGeom>
          <a:noFill/>
        </p:spPr>
        <p:txBody>
          <a:bodyPr wrap="square" rtlCol="0">
            <a:spAutoFit/>
          </a:bodyPr>
          <a:lstStyle/>
          <a:p>
            <a:pPr algn="ctr"/>
            <a:r>
              <a:rPr lang="en-SG" b="1" dirty="0" smtClean="0"/>
              <a:t>API would send notifications to mobile phones by SMS</a:t>
            </a:r>
            <a:endParaRPr lang="en-SG"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cstate="print"/>
          <a:srcRect t="21875" b="21874"/>
          <a:stretch>
            <a:fillRect/>
          </a:stretch>
        </a:blipFill>
        <a:effectLst/>
      </p:bgPr>
    </p:bg>
    <p:spTree>
      <p:nvGrpSpPr>
        <p:cNvPr id="1" name=""/>
        <p:cNvGrpSpPr/>
        <p:nvPr/>
      </p:nvGrpSpPr>
      <p:grpSpPr>
        <a:xfrm>
          <a:off x="0" y="0"/>
          <a:ext cx="0" cy="0"/>
          <a:chOff x="0" y="0"/>
          <a:chExt cx="0" cy="0"/>
        </a:xfrm>
      </p:grpSpPr>
      <p:cxnSp>
        <p:nvCxnSpPr>
          <p:cNvPr id="5" name="Straight Arrow Connector 4"/>
          <p:cNvCxnSpPr/>
          <p:nvPr/>
        </p:nvCxnSpPr>
        <p:spPr>
          <a:xfrm>
            <a:off x="9067800" y="2628900"/>
            <a:ext cx="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8001000" y="3771900"/>
            <a:ext cx="2286000" cy="533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SG" sz="4000" dirty="0" smtClean="0"/>
              <a:t>Logistics</a:t>
            </a:r>
            <a:endParaRPr lang="en-SG" sz="4000" dirty="0"/>
          </a:p>
        </p:txBody>
      </p:sp>
      <p:sp>
        <p:nvSpPr>
          <p:cNvPr id="15" name="Oval 14"/>
          <p:cNvSpPr/>
          <p:nvPr/>
        </p:nvSpPr>
        <p:spPr>
          <a:xfrm>
            <a:off x="762000" y="2247900"/>
            <a:ext cx="1752600" cy="9144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SG" dirty="0" smtClean="0"/>
              <a:t>Payment handler</a:t>
            </a:r>
            <a:endParaRPr lang="en-SG" dirty="0"/>
          </a:p>
        </p:txBody>
      </p:sp>
      <p:sp>
        <p:nvSpPr>
          <p:cNvPr id="16" name="Oval 15"/>
          <p:cNvSpPr/>
          <p:nvPr/>
        </p:nvSpPr>
        <p:spPr>
          <a:xfrm>
            <a:off x="2895600" y="1257300"/>
            <a:ext cx="1371600" cy="10668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SG" dirty="0" smtClean="0"/>
              <a:t>Place order</a:t>
            </a:r>
            <a:endParaRPr lang="en-SG" dirty="0"/>
          </a:p>
        </p:txBody>
      </p:sp>
      <p:sp>
        <p:nvSpPr>
          <p:cNvPr id="17" name="Oval 16"/>
          <p:cNvSpPr/>
          <p:nvPr/>
        </p:nvSpPr>
        <p:spPr>
          <a:xfrm>
            <a:off x="1143000" y="3619500"/>
            <a:ext cx="1981200" cy="1143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SG" dirty="0" smtClean="0"/>
              <a:t>Manage certifications</a:t>
            </a:r>
            <a:endParaRPr lang="en-SG" dirty="0"/>
          </a:p>
        </p:txBody>
      </p:sp>
      <p:sp>
        <p:nvSpPr>
          <p:cNvPr id="18" name="Parallelogram 17"/>
          <p:cNvSpPr/>
          <p:nvPr/>
        </p:nvSpPr>
        <p:spPr>
          <a:xfrm>
            <a:off x="1295400" y="5448300"/>
            <a:ext cx="2133600" cy="1143000"/>
          </a:xfrm>
          <a:prstGeom prst="parallelogram">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SG" dirty="0" smtClean="0"/>
              <a:t>Has order limit </a:t>
            </a:r>
            <a:endParaRPr lang="en-SG" dirty="0"/>
          </a:p>
        </p:txBody>
      </p:sp>
      <p:sp>
        <p:nvSpPr>
          <p:cNvPr id="19" name="Oval 18"/>
          <p:cNvSpPr/>
          <p:nvPr/>
        </p:nvSpPr>
        <p:spPr>
          <a:xfrm>
            <a:off x="6019800" y="8724900"/>
            <a:ext cx="2133600" cy="10668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SG" dirty="0" smtClean="0"/>
              <a:t>Manage all entities</a:t>
            </a:r>
            <a:endParaRPr lang="en-SG" dirty="0"/>
          </a:p>
        </p:txBody>
      </p:sp>
      <p:sp>
        <p:nvSpPr>
          <p:cNvPr id="20" name="Oval 19"/>
          <p:cNvSpPr/>
          <p:nvPr/>
        </p:nvSpPr>
        <p:spPr>
          <a:xfrm>
            <a:off x="8915400" y="8572500"/>
            <a:ext cx="2286000" cy="1143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SG" dirty="0" smtClean="0"/>
              <a:t>Get notification for stubble burning</a:t>
            </a:r>
            <a:endParaRPr lang="en-SG" dirty="0"/>
          </a:p>
        </p:txBody>
      </p:sp>
      <p:sp>
        <p:nvSpPr>
          <p:cNvPr id="21" name="Oval 20"/>
          <p:cNvSpPr/>
          <p:nvPr/>
        </p:nvSpPr>
        <p:spPr>
          <a:xfrm>
            <a:off x="7620000" y="5143500"/>
            <a:ext cx="2514600" cy="10668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SG" dirty="0" smtClean="0"/>
              <a:t>Will get efficient transport routes</a:t>
            </a:r>
            <a:endParaRPr lang="en-SG" dirty="0"/>
          </a:p>
        </p:txBody>
      </p:sp>
      <p:sp>
        <p:nvSpPr>
          <p:cNvPr id="23" name="Oval 22"/>
          <p:cNvSpPr/>
          <p:nvPr/>
        </p:nvSpPr>
        <p:spPr>
          <a:xfrm>
            <a:off x="12496800" y="800100"/>
            <a:ext cx="1828800" cy="1219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SG" dirty="0" smtClean="0"/>
              <a:t>Get prediction for earning</a:t>
            </a:r>
            <a:endParaRPr lang="en-SG" dirty="0"/>
          </a:p>
        </p:txBody>
      </p:sp>
      <p:sp>
        <p:nvSpPr>
          <p:cNvPr id="25" name="Oval 24"/>
          <p:cNvSpPr/>
          <p:nvPr/>
        </p:nvSpPr>
        <p:spPr>
          <a:xfrm>
            <a:off x="14554200" y="1257300"/>
            <a:ext cx="2133600" cy="12954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SG" dirty="0" smtClean="0"/>
              <a:t>Get prediction for stubble production</a:t>
            </a:r>
            <a:endParaRPr lang="en-SG" dirty="0"/>
          </a:p>
        </p:txBody>
      </p:sp>
      <p:sp>
        <p:nvSpPr>
          <p:cNvPr id="26" name="Oval 25"/>
          <p:cNvSpPr/>
          <p:nvPr/>
        </p:nvSpPr>
        <p:spPr>
          <a:xfrm>
            <a:off x="16459200" y="2628900"/>
            <a:ext cx="1524000" cy="1143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SG" dirty="0" smtClean="0"/>
              <a:t>Weather alerts</a:t>
            </a:r>
            <a:endParaRPr lang="en-SG" dirty="0"/>
          </a:p>
        </p:txBody>
      </p:sp>
      <p:sp>
        <p:nvSpPr>
          <p:cNvPr id="27" name="Oval 26"/>
          <p:cNvSpPr/>
          <p:nvPr/>
        </p:nvSpPr>
        <p:spPr>
          <a:xfrm>
            <a:off x="16459200" y="4152900"/>
            <a:ext cx="1524000" cy="1143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SG" dirty="0" smtClean="0"/>
              <a:t>Manage farms</a:t>
            </a:r>
            <a:endParaRPr lang="en-SG" dirty="0"/>
          </a:p>
        </p:txBody>
      </p:sp>
      <p:sp>
        <p:nvSpPr>
          <p:cNvPr id="28" name="Oval 27"/>
          <p:cNvSpPr/>
          <p:nvPr/>
        </p:nvSpPr>
        <p:spPr>
          <a:xfrm>
            <a:off x="14782800" y="5143500"/>
            <a:ext cx="1828800" cy="10668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SG" dirty="0" smtClean="0"/>
              <a:t>Payment  handler</a:t>
            </a:r>
            <a:endParaRPr lang="en-SG" dirty="0"/>
          </a:p>
        </p:txBody>
      </p:sp>
      <p:sp>
        <p:nvSpPr>
          <p:cNvPr id="29" name="Rectangle 28"/>
          <p:cNvSpPr/>
          <p:nvPr/>
        </p:nvSpPr>
        <p:spPr>
          <a:xfrm>
            <a:off x="6858000" y="7277100"/>
            <a:ext cx="2209800" cy="533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SG" sz="4000" dirty="0" smtClean="0"/>
              <a:t>Admin</a:t>
            </a:r>
            <a:endParaRPr lang="en-SG" sz="4000" dirty="0"/>
          </a:p>
        </p:txBody>
      </p:sp>
      <p:sp>
        <p:nvSpPr>
          <p:cNvPr id="30" name="Rectangle 29"/>
          <p:cNvSpPr/>
          <p:nvPr/>
        </p:nvSpPr>
        <p:spPr>
          <a:xfrm>
            <a:off x="3581400" y="3771900"/>
            <a:ext cx="1905000" cy="533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SG" sz="4000" dirty="0" smtClean="0"/>
              <a:t>Buyer</a:t>
            </a:r>
            <a:endParaRPr lang="en-SG" sz="4000" dirty="0"/>
          </a:p>
        </p:txBody>
      </p:sp>
      <p:sp>
        <p:nvSpPr>
          <p:cNvPr id="31" name="Rectangle 30"/>
          <p:cNvSpPr/>
          <p:nvPr/>
        </p:nvSpPr>
        <p:spPr>
          <a:xfrm>
            <a:off x="12115800" y="3771900"/>
            <a:ext cx="2133600" cy="5334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SG" sz="4000" dirty="0" smtClean="0"/>
              <a:t>Farmer</a:t>
            </a:r>
            <a:endParaRPr lang="en-SG" sz="4000" dirty="0"/>
          </a:p>
        </p:txBody>
      </p:sp>
      <p:sp>
        <p:nvSpPr>
          <p:cNvPr id="32" name="Rectangle 31"/>
          <p:cNvSpPr/>
          <p:nvPr/>
        </p:nvSpPr>
        <p:spPr>
          <a:xfrm>
            <a:off x="10668000" y="5448300"/>
            <a:ext cx="2362200" cy="533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SG" sz="2800" dirty="0" smtClean="0"/>
              <a:t>Warehouse</a:t>
            </a:r>
            <a:endParaRPr lang="en-SG" sz="2800" dirty="0"/>
          </a:p>
        </p:txBody>
      </p:sp>
      <p:sp>
        <p:nvSpPr>
          <p:cNvPr id="33" name="TextBox 32"/>
          <p:cNvSpPr txBox="1"/>
          <p:nvPr/>
        </p:nvSpPr>
        <p:spPr>
          <a:xfrm>
            <a:off x="7467600" y="266700"/>
            <a:ext cx="320040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SG" sz="3600" dirty="0" smtClean="0"/>
              <a:t>Use Cases</a:t>
            </a:r>
            <a:endParaRPr lang="en-SG" sz="3600" dirty="0"/>
          </a:p>
        </p:txBody>
      </p:sp>
      <p:pic>
        <p:nvPicPr>
          <p:cNvPr id="2050" name="Picture 2" descr="Image result for user image"/>
          <p:cNvPicPr>
            <a:picLocks noChangeAspect="1" noChangeArrowheads="1"/>
          </p:cNvPicPr>
          <p:nvPr/>
        </p:nvPicPr>
        <p:blipFill>
          <a:blip r:embed="rId3" cstate="print"/>
          <a:srcRect/>
          <a:stretch>
            <a:fillRect/>
          </a:stretch>
        </p:blipFill>
        <p:spPr bwMode="auto">
          <a:xfrm>
            <a:off x="8382000" y="1333500"/>
            <a:ext cx="1295400" cy="1295401"/>
          </a:xfrm>
          <a:prstGeom prst="rect">
            <a:avLst/>
          </a:prstGeom>
          <a:noFill/>
        </p:spPr>
      </p:pic>
      <p:cxnSp>
        <p:nvCxnSpPr>
          <p:cNvPr id="37" name="Straight Arrow Connector 36"/>
          <p:cNvCxnSpPr>
            <a:stCxn id="6" idx="1"/>
            <a:endCxn id="30" idx="3"/>
          </p:cNvCxnSpPr>
          <p:nvPr/>
        </p:nvCxnSpPr>
        <p:spPr>
          <a:xfrm flipH="1">
            <a:off x="5486400" y="4038600"/>
            <a:ext cx="2514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0058400" y="4229100"/>
            <a:ext cx="15240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29" idx="1"/>
          </p:cNvCxnSpPr>
          <p:nvPr/>
        </p:nvCxnSpPr>
        <p:spPr>
          <a:xfrm>
            <a:off x="4038600" y="4305300"/>
            <a:ext cx="2819400" cy="32385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hape 44"/>
          <p:cNvCxnSpPr>
            <a:stCxn id="29" idx="3"/>
          </p:cNvCxnSpPr>
          <p:nvPr/>
        </p:nvCxnSpPr>
        <p:spPr>
          <a:xfrm flipV="1">
            <a:off x="9067800" y="4305300"/>
            <a:ext cx="4419600" cy="3238500"/>
          </a:xfrm>
          <a:prstGeom prst="bentConnector3">
            <a:avLst>
              <a:gd name="adj1" fmla="val 99958"/>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533400" y="7353300"/>
            <a:ext cx="1524000" cy="8382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SG" dirty="0" smtClean="0"/>
              <a:t>Personal use</a:t>
            </a:r>
            <a:endParaRPr lang="en-SG" dirty="0"/>
          </a:p>
        </p:txBody>
      </p:sp>
      <p:sp>
        <p:nvSpPr>
          <p:cNvPr id="48" name="Oval 47"/>
          <p:cNvSpPr/>
          <p:nvPr/>
        </p:nvSpPr>
        <p:spPr>
          <a:xfrm>
            <a:off x="2667000" y="7429500"/>
            <a:ext cx="1828800" cy="762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SG" dirty="0" smtClean="0"/>
              <a:t>Commercial use</a:t>
            </a:r>
            <a:endParaRPr lang="en-SG" dirty="0"/>
          </a:p>
        </p:txBody>
      </p:sp>
      <p:cxnSp>
        <p:nvCxnSpPr>
          <p:cNvPr id="50" name="Straight Arrow Connector 49"/>
          <p:cNvCxnSpPr/>
          <p:nvPr/>
        </p:nvCxnSpPr>
        <p:spPr>
          <a:xfrm flipH="1">
            <a:off x="4572000" y="2247900"/>
            <a:ext cx="3733800"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9829800" y="2324100"/>
            <a:ext cx="3276600" cy="1371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1" idx="2"/>
          </p:cNvCxnSpPr>
          <p:nvPr/>
        </p:nvCxnSpPr>
        <p:spPr>
          <a:xfrm flipH="1">
            <a:off x="12115800" y="4305300"/>
            <a:ext cx="10668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rot="20489538">
            <a:off x="5984356" y="2330154"/>
            <a:ext cx="1068550" cy="430887"/>
          </a:xfrm>
          <a:prstGeom prst="rect">
            <a:avLst/>
          </a:prstGeom>
          <a:noFill/>
        </p:spPr>
        <p:txBody>
          <a:bodyPr wrap="square" rtlCol="0">
            <a:spAutoFit/>
          </a:bodyPr>
          <a:lstStyle/>
          <a:p>
            <a:r>
              <a:rPr lang="en-SG" sz="2200" dirty="0" smtClean="0"/>
              <a:t>Login</a:t>
            </a:r>
            <a:endParaRPr lang="en-SG" sz="2200" dirty="0"/>
          </a:p>
        </p:txBody>
      </p:sp>
      <p:sp>
        <p:nvSpPr>
          <p:cNvPr id="76" name="TextBox 75"/>
          <p:cNvSpPr txBox="1"/>
          <p:nvPr/>
        </p:nvSpPr>
        <p:spPr>
          <a:xfrm>
            <a:off x="8534400" y="3009900"/>
            <a:ext cx="1068550" cy="430887"/>
          </a:xfrm>
          <a:prstGeom prst="rect">
            <a:avLst/>
          </a:prstGeom>
          <a:noFill/>
        </p:spPr>
        <p:txBody>
          <a:bodyPr wrap="square" rtlCol="0">
            <a:spAutoFit/>
          </a:bodyPr>
          <a:lstStyle/>
          <a:p>
            <a:r>
              <a:rPr lang="en-SG" sz="2200" dirty="0" smtClean="0"/>
              <a:t>Login</a:t>
            </a:r>
            <a:endParaRPr lang="en-SG" sz="2200" dirty="0"/>
          </a:p>
        </p:txBody>
      </p:sp>
      <p:sp>
        <p:nvSpPr>
          <p:cNvPr id="77" name="TextBox 76"/>
          <p:cNvSpPr txBox="1"/>
          <p:nvPr/>
        </p:nvSpPr>
        <p:spPr>
          <a:xfrm rot="1564861">
            <a:off x="10936915" y="2384651"/>
            <a:ext cx="1068550" cy="430887"/>
          </a:xfrm>
          <a:prstGeom prst="rect">
            <a:avLst/>
          </a:prstGeom>
          <a:noFill/>
        </p:spPr>
        <p:txBody>
          <a:bodyPr wrap="square" rtlCol="0">
            <a:spAutoFit/>
          </a:bodyPr>
          <a:lstStyle/>
          <a:p>
            <a:r>
              <a:rPr lang="en-SG" sz="2200" dirty="0" smtClean="0"/>
              <a:t>Login</a:t>
            </a:r>
            <a:endParaRPr lang="en-SG" sz="2200" dirty="0"/>
          </a:p>
        </p:txBody>
      </p:sp>
      <p:cxnSp>
        <p:nvCxnSpPr>
          <p:cNvPr id="81" name="Straight Arrow Connector 80"/>
          <p:cNvCxnSpPr>
            <a:stCxn id="6" idx="2"/>
          </p:cNvCxnSpPr>
          <p:nvPr/>
        </p:nvCxnSpPr>
        <p:spPr>
          <a:xfrm>
            <a:off x="9144000" y="4305300"/>
            <a:ext cx="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943600" y="4152900"/>
            <a:ext cx="1500988" cy="369332"/>
          </a:xfrm>
          <a:prstGeom prst="rect">
            <a:avLst/>
          </a:prstGeom>
          <a:noFill/>
        </p:spPr>
        <p:txBody>
          <a:bodyPr wrap="none" rtlCol="0">
            <a:spAutoFit/>
          </a:bodyPr>
          <a:lstStyle/>
          <a:p>
            <a:r>
              <a:rPr lang="en-SG" dirty="0" smtClean="0"/>
              <a:t>Delivers order</a:t>
            </a:r>
            <a:endParaRPr lang="en-SG" dirty="0"/>
          </a:p>
        </p:txBody>
      </p:sp>
      <p:sp>
        <p:nvSpPr>
          <p:cNvPr id="86" name="TextBox 85"/>
          <p:cNvSpPr txBox="1"/>
          <p:nvPr/>
        </p:nvSpPr>
        <p:spPr>
          <a:xfrm rot="2206021">
            <a:off x="10402946" y="4520817"/>
            <a:ext cx="1295400" cy="338554"/>
          </a:xfrm>
          <a:prstGeom prst="rect">
            <a:avLst/>
          </a:prstGeom>
          <a:noFill/>
        </p:spPr>
        <p:txBody>
          <a:bodyPr wrap="square" rtlCol="0">
            <a:spAutoFit/>
          </a:bodyPr>
          <a:lstStyle/>
          <a:p>
            <a:r>
              <a:rPr lang="en-SG" sz="1600" dirty="0" smtClean="0"/>
              <a:t>Pickup Order</a:t>
            </a:r>
            <a:endParaRPr lang="en-SG" sz="1600" dirty="0"/>
          </a:p>
        </p:txBody>
      </p:sp>
      <p:sp>
        <p:nvSpPr>
          <p:cNvPr id="87" name="TextBox 86"/>
          <p:cNvSpPr txBox="1"/>
          <p:nvPr/>
        </p:nvSpPr>
        <p:spPr>
          <a:xfrm>
            <a:off x="12420600" y="4914900"/>
            <a:ext cx="2237664" cy="369332"/>
          </a:xfrm>
          <a:prstGeom prst="rect">
            <a:avLst/>
          </a:prstGeom>
          <a:noFill/>
        </p:spPr>
        <p:txBody>
          <a:bodyPr wrap="none" rtlCol="0">
            <a:spAutoFit/>
          </a:bodyPr>
          <a:lstStyle/>
          <a:p>
            <a:r>
              <a:rPr lang="en-SG" dirty="0" smtClean="0"/>
              <a:t>Deliver to warehouse</a:t>
            </a:r>
            <a:endParaRPr lang="en-SG" dirty="0"/>
          </a:p>
        </p:txBody>
      </p:sp>
      <p:sp>
        <p:nvSpPr>
          <p:cNvPr id="88" name="TextBox 87"/>
          <p:cNvSpPr txBox="1"/>
          <p:nvPr/>
        </p:nvSpPr>
        <p:spPr>
          <a:xfrm>
            <a:off x="10668000" y="7200900"/>
            <a:ext cx="1937966" cy="369332"/>
          </a:xfrm>
          <a:prstGeom prst="rect">
            <a:avLst/>
          </a:prstGeom>
          <a:noFill/>
        </p:spPr>
        <p:txBody>
          <a:bodyPr wrap="none" rtlCol="0">
            <a:spAutoFit/>
          </a:bodyPr>
          <a:lstStyle/>
          <a:p>
            <a:r>
              <a:rPr lang="en-SG" dirty="0" smtClean="0"/>
              <a:t>Provide machinery</a:t>
            </a:r>
            <a:endParaRPr lang="en-SG" dirty="0"/>
          </a:p>
        </p:txBody>
      </p:sp>
      <p:sp>
        <p:nvSpPr>
          <p:cNvPr id="89" name="TextBox 88"/>
          <p:cNvSpPr txBox="1"/>
          <p:nvPr/>
        </p:nvSpPr>
        <p:spPr>
          <a:xfrm rot="2869185">
            <a:off x="4483535" y="5667234"/>
            <a:ext cx="1371600" cy="369332"/>
          </a:xfrm>
          <a:prstGeom prst="rect">
            <a:avLst/>
          </a:prstGeom>
          <a:noFill/>
        </p:spPr>
        <p:txBody>
          <a:bodyPr wrap="square" rtlCol="0">
            <a:spAutoFit/>
          </a:bodyPr>
          <a:lstStyle/>
          <a:p>
            <a:r>
              <a:rPr lang="en-SG" dirty="0" smtClean="0"/>
              <a:t>Place order</a:t>
            </a:r>
            <a:endParaRPr lang="en-SG" dirty="0"/>
          </a:p>
        </p:txBody>
      </p:sp>
      <p:cxnSp>
        <p:nvCxnSpPr>
          <p:cNvPr id="91" name="Straight Arrow Connector 90"/>
          <p:cNvCxnSpPr/>
          <p:nvPr/>
        </p:nvCxnSpPr>
        <p:spPr>
          <a:xfrm flipH="1">
            <a:off x="7239000" y="7810500"/>
            <a:ext cx="3810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a:off x="8686800" y="7810500"/>
            <a:ext cx="9144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endCxn id="23" idx="4"/>
          </p:cNvCxnSpPr>
          <p:nvPr/>
        </p:nvCxnSpPr>
        <p:spPr>
          <a:xfrm flipV="1">
            <a:off x="13411200" y="2019300"/>
            <a:ext cx="0" cy="1752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14020800" y="2476500"/>
            <a:ext cx="1143000" cy="129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31" idx="3"/>
          </p:cNvCxnSpPr>
          <p:nvPr/>
        </p:nvCxnSpPr>
        <p:spPr>
          <a:xfrm flipV="1">
            <a:off x="14249400" y="3314700"/>
            <a:ext cx="2209800" cy="723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14325600" y="4152900"/>
            <a:ext cx="21336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endCxn id="28" idx="1"/>
          </p:cNvCxnSpPr>
          <p:nvPr/>
        </p:nvCxnSpPr>
        <p:spPr>
          <a:xfrm>
            <a:off x="14097000" y="4305300"/>
            <a:ext cx="953622" cy="9944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H="1" flipV="1">
            <a:off x="3733800" y="2324100"/>
            <a:ext cx="381000" cy="1447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H="1" flipV="1">
            <a:off x="2438400" y="2933700"/>
            <a:ext cx="11430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endCxn id="17" idx="6"/>
          </p:cNvCxnSpPr>
          <p:nvPr/>
        </p:nvCxnSpPr>
        <p:spPr>
          <a:xfrm flipH="1">
            <a:off x="3124200" y="4152900"/>
            <a:ext cx="4572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H="1">
            <a:off x="2819400" y="4305300"/>
            <a:ext cx="10668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1447800" y="6591300"/>
            <a:ext cx="4572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2667000" y="6591300"/>
            <a:ext cx="7620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cstate="print"/>
          <a:srcRect l="1231" t="14255" r="2345" b="4336"/>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6950288" y="214146"/>
            <a:ext cx="4860712" cy="999531"/>
          </a:xfrm>
          <a:prstGeom prst="rect">
            <a:avLst/>
          </a:prstGeom>
          <a:solidFill>
            <a:srgbClr val="DDAF61"/>
          </a:solidFill>
        </p:spPr>
      </p:sp>
      <p:sp>
        <p:nvSpPr>
          <p:cNvPr id="3" name="TextBox 3"/>
          <p:cNvSpPr txBox="1"/>
          <p:nvPr/>
        </p:nvSpPr>
        <p:spPr>
          <a:xfrm>
            <a:off x="7127676" y="374706"/>
            <a:ext cx="4378524" cy="666849"/>
          </a:xfrm>
          <a:prstGeom prst="rect">
            <a:avLst/>
          </a:prstGeom>
        </p:spPr>
        <p:txBody>
          <a:bodyPr wrap="square" lIns="0" tIns="0" rIns="0" bIns="0" rtlCol="0" anchor="t">
            <a:spAutoFit/>
          </a:bodyPr>
          <a:lstStyle/>
          <a:p>
            <a:pPr algn="ctr">
              <a:lnSpc>
                <a:spcPts val="5180"/>
              </a:lnSpc>
              <a:spcBef>
                <a:spcPct val="0"/>
              </a:spcBef>
            </a:pPr>
            <a:r>
              <a:rPr lang="en-US" sz="3700" dirty="0">
                <a:solidFill>
                  <a:srgbClr val="000000"/>
                </a:solidFill>
                <a:latin typeface="Open Sans Bold"/>
              </a:rPr>
              <a:t>Business Model</a:t>
            </a:r>
          </a:p>
        </p:txBody>
      </p:sp>
      <p:sp>
        <p:nvSpPr>
          <p:cNvPr id="4" name="AutoShape 4"/>
          <p:cNvSpPr/>
          <p:nvPr/>
        </p:nvSpPr>
        <p:spPr>
          <a:xfrm>
            <a:off x="437476" y="1455793"/>
            <a:ext cx="17413048" cy="8604139"/>
          </a:xfrm>
          <a:prstGeom prst="rect">
            <a:avLst/>
          </a:prstGeom>
          <a:solidFill>
            <a:srgbClr val="DDDC61">
              <a:alpha val="70980"/>
            </a:srgbClr>
          </a:solidFill>
        </p:spPr>
      </p:sp>
      <p:sp>
        <p:nvSpPr>
          <p:cNvPr id="5" name="TextBox 5"/>
          <p:cNvSpPr txBox="1"/>
          <p:nvPr/>
        </p:nvSpPr>
        <p:spPr>
          <a:xfrm>
            <a:off x="501766" y="1398643"/>
            <a:ext cx="16879843" cy="9554228"/>
          </a:xfrm>
          <a:prstGeom prst="rect">
            <a:avLst/>
          </a:prstGeom>
        </p:spPr>
        <p:txBody>
          <a:bodyPr lIns="0" tIns="0" rIns="0" bIns="0" rtlCol="0" anchor="t">
            <a:spAutoFit/>
          </a:bodyPr>
          <a:lstStyle/>
          <a:p>
            <a:pPr algn="just">
              <a:lnSpc>
                <a:spcPts val="4018"/>
              </a:lnSpc>
              <a:spcBef>
                <a:spcPct val="0"/>
              </a:spcBef>
            </a:pPr>
            <a:r>
              <a:rPr lang="en-US" sz="2870">
                <a:solidFill>
                  <a:srgbClr val="000000"/>
                </a:solidFill>
                <a:latin typeface="Open Sans Bold"/>
              </a:rPr>
              <a:t>Accepting Orders:</a:t>
            </a:r>
          </a:p>
          <a:p>
            <a:pPr>
              <a:lnSpc>
                <a:spcPts val="4018"/>
              </a:lnSpc>
              <a:spcBef>
                <a:spcPct val="0"/>
              </a:spcBef>
            </a:pPr>
            <a:r>
              <a:rPr lang="en-US" sz="2870">
                <a:solidFill>
                  <a:srgbClr val="000000"/>
                </a:solidFill>
                <a:latin typeface="Open Sans"/>
              </a:rPr>
              <a:t>We will be accepting orders 1 month prior to the harvesting period. If the order is of large quantity i.e. more than 25kg ,then the buyer has to submit a certification stating the purpose of utilization. This will ensure the proper use/disposal of the stubble.</a:t>
            </a:r>
          </a:p>
          <a:p>
            <a:pPr>
              <a:lnSpc>
                <a:spcPts val="4018"/>
              </a:lnSpc>
              <a:spcBef>
                <a:spcPct val="0"/>
              </a:spcBef>
            </a:pPr>
            <a:endParaRPr/>
          </a:p>
          <a:p>
            <a:pPr>
              <a:lnSpc>
                <a:spcPts val="4018"/>
              </a:lnSpc>
              <a:spcBef>
                <a:spcPct val="0"/>
              </a:spcBef>
            </a:pPr>
            <a:r>
              <a:rPr lang="en-US" sz="2870">
                <a:solidFill>
                  <a:srgbClr val="000000"/>
                </a:solidFill>
                <a:latin typeface="Open Sans Bold"/>
              </a:rPr>
              <a:t>Hub- Spoke Model:</a:t>
            </a:r>
          </a:p>
          <a:p>
            <a:pPr>
              <a:lnSpc>
                <a:spcPts val="4018"/>
              </a:lnSpc>
              <a:spcBef>
                <a:spcPct val="0"/>
              </a:spcBef>
            </a:pPr>
            <a:r>
              <a:rPr lang="en-US" sz="2870">
                <a:solidFill>
                  <a:srgbClr val="000000"/>
                </a:solidFill>
                <a:latin typeface="Open Sans"/>
              </a:rPr>
              <a:t>To reduce the transportation cost , we will find optimal location using ML unsupervised algorithms and setup warehouses at these locations.</a:t>
            </a:r>
          </a:p>
          <a:p>
            <a:pPr>
              <a:lnSpc>
                <a:spcPts val="4018"/>
              </a:lnSpc>
              <a:spcBef>
                <a:spcPct val="0"/>
              </a:spcBef>
            </a:pPr>
            <a:endParaRPr/>
          </a:p>
          <a:p>
            <a:pPr>
              <a:lnSpc>
                <a:spcPts val="4018"/>
              </a:lnSpc>
              <a:spcBef>
                <a:spcPct val="0"/>
              </a:spcBef>
            </a:pPr>
            <a:r>
              <a:rPr lang="en-US" sz="2870">
                <a:solidFill>
                  <a:srgbClr val="000000"/>
                </a:solidFill>
                <a:latin typeface="Open Sans Bold"/>
              </a:rPr>
              <a:t>Price Estimation:</a:t>
            </a:r>
          </a:p>
          <a:p>
            <a:pPr>
              <a:lnSpc>
                <a:spcPts val="4018"/>
              </a:lnSpc>
              <a:spcBef>
                <a:spcPct val="0"/>
              </a:spcBef>
            </a:pPr>
            <a:r>
              <a:rPr lang="en-US" sz="2870">
                <a:solidFill>
                  <a:srgbClr val="000000"/>
                </a:solidFill>
                <a:latin typeface="Open Sans"/>
              </a:rPr>
              <a:t>Mainly the stubble is used for paper production, energy generation, as coal and as biogas. Depending upon the usecase of the buyer we will use supervised models to predict the selling price  for stubble.</a:t>
            </a:r>
          </a:p>
          <a:p>
            <a:pPr>
              <a:lnSpc>
                <a:spcPts val="4018"/>
              </a:lnSpc>
              <a:spcBef>
                <a:spcPct val="0"/>
              </a:spcBef>
            </a:pPr>
            <a:endParaRPr/>
          </a:p>
          <a:p>
            <a:pPr>
              <a:lnSpc>
                <a:spcPts val="4018"/>
              </a:lnSpc>
              <a:spcBef>
                <a:spcPct val="0"/>
              </a:spcBef>
            </a:pPr>
            <a:r>
              <a:rPr lang="en-US" sz="2870">
                <a:solidFill>
                  <a:srgbClr val="000000"/>
                </a:solidFill>
                <a:latin typeface="Open Sans Bold"/>
              </a:rPr>
              <a:t>Provide Machinery:</a:t>
            </a:r>
          </a:p>
          <a:p>
            <a:pPr>
              <a:lnSpc>
                <a:spcPts val="4018"/>
              </a:lnSpc>
              <a:spcBef>
                <a:spcPct val="0"/>
              </a:spcBef>
            </a:pPr>
            <a:r>
              <a:rPr lang="en-US" sz="2870">
                <a:solidFill>
                  <a:srgbClr val="000000"/>
                </a:solidFill>
                <a:latin typeface="Open Sans"/>
              </a:rPr>
              <a:t>We will provide farmers with Happy Seeder and Paddy Straw Chopper machines so as to facilitate the process of cutting the stubble. </a:t>
            </a:r>
          </a:p>
          <a:p>
            <a:pPr>
              <a:lnSpc>
                <a:spcPts val="4018"/>
              </a:lnSpc>
              <a:spcBef>
                <a:spcPct val="0"/>
              </a:spcBef>
            </a:pPr>
            <a:endParaRPr/>
          </a:p>
          <a:p>
            <a:pPr>
              <a:lnSpc>
                <a:spcPts val="4018"/>
              </a:lnSpc>
              <a:spcBef>
                <a:spcPct val="0"/>
              </a:spcBef>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SHILPA\Desktop\techstack.jpg"/>
          <p:cNvPicPr>
            <a:picLocks noChangeAspect="1" noChangeArrowheads="1"/>
          </p:cNvPicPr>
          <p:nvPr/>
        </p:nvPicPr>
        <p:blipFill>
          <a:blip r:embed="rId2" cstate="print"/>
          <a:srcRect/>
          <a:stretch>
            <a:fillRect/>
          </a:stretch>
        </p:blipFill>
        <p:spPr bwMode="auto">
          <a:xfrm>
            <a:off x="0" y="0"/>
            <a:ext cx="18288000" cy="12192000"/>
          </a:xfrm>
          <a:prstGeom prst="rect">
            <a:avLst/>
          </a:prstGeom>
          <a:noFill/>
        </p:spPr>
      </p:pic>
      <p:sp>
        <p:nvSpPr>
          <p:cNvPr id="5" name="AutoShape 2"/>
          <p:cNvSpPr/>
          <p:nvPr/>
        </p:nvSpPr>
        <p:spPr>
          <a:xfrm>
            <a:off x="4546773" y="406427"/>
            <a:ext cx="8774874" cy="1215848"/>
          </a:xfrm>
          <a:prstGeom prst="rect">
            <a:avLst/>
          </a:prstGeom>
          <a:solidFill>
            <a:srgbClr val="7ED957"/>
          </a:solidFill>
        </p:spPr>
      </p:sp>
      <p:sp>
        <p:nvSpPr>
          <p:cNvPr id="6" name="TextBox 3"/>
          <p:cNvSpPr txBox="1"/>
          <p:nvPr/>
        </p:nvSpPr>
        <p:spPr>
          <a:xfrm>
            <a:off x="4760283" y="647237"/>
            <a:ext cx="8260788" cy="610235"/>
          </a:xfrm>
          <a:prstGeom prst="rect">
            <a:avLst/>
          </a:prstGeom>
        </p:spPr>
        <p:txBody>
          <a:bodyPr lIns="0" tIns="0" rIns="0" bIns="0" rtlCol="0" anchor="t">
            <a:spAutoFit/>
          </a:bodyPr>
          <a:lstStyle/>
          <a:p>
            <a:pPr algn="ctr">
              <a:lnSpc>
                <a:spcPts val="5040"/>
              </a:lnSpc>
              <a:spcBef>
                <a:spcPct val="0"/>
              </a:spcBef>
            </a:pPr>
            <a:r>
              <a:rPr lang="en-US" sz="3600">
                <a:solidFill>
                  <a:srgbClr val="000000"/>
                </a:solidFill>
                <a:latin typeface="Open Sans Bold"/>
              </a:rPr>
              <a:t>Technology Stack and Dependencies</a:t>
            </a:r>
          </a:p>
        </p:txBody>
      </p:sp>
      <p:sp>
        <p:nvSpPr>
          <p:cNvPr id="7" name="AutoShape 4"/>
          <p:cNvSpPr/>
          <p:nvPr/>
        </p:nvSpPr>
        <p:spPr>
          <a:xfrm>
            <a:off x="9144000" y="3270063"/>
            <a:ext cx="8814651" cy="1957846"/>
          </a:xfrm>
          <a:prstGeom prst="rect">
            <a:avLst/>
          </a:prstGeom>
          <a:solidFill>
            <a:srgbClr val="E2FFBC"/>
          </a:solidFill>
        </p:spPr>
      </p:sp>
      <p:sp>
        <p:nvSpPr>
          <p:cNvPr id="8" name="AutoShape 5"/>
          <p:cNvSpPr/>
          <p:nvPr/>
        </p:nvSpPr>
        <p:spPr>
          <a:xfrm>
            <a:off x="447758" y="2253572"/>
            <a:ext cx="8198030" cy="3763574"/>
          </a:xfrm>
          <a:prstGeom prst="rect">
            <a:avLst/>
          </a:prstGeom>
          <a:solidFill>
            <a:srgbClr val="E2FFBC">
              <a:alpha val="76862"/>
            </a:srgbClr>
          </a:solidFill>
        </p:spPr>
      </p:sp>
      <p:sp>
        <p:nvSpPr>
          <p:cNvPr id="9" name="AutoShape 6"/>
          <p:cNvSpPr/>
          <p:nvPr/>
        </p:nvSpPr>
        <p:spPr>
          <a:xfrm>
            <a:off x="695804" y="7106892"/>
            <a:ext cx="7502164" cy="1408129"/>
          </a:xfrm>
          <a:prstGeom prst="rect">
            <a:avLst/>
          </a:prstGeom>
          <a:solidFill>
            <a:srgbClr val="E2FFBC"/>
          </a:solidFill>
        </p:spPr>
      </p:sp>
      <p:sp>
        <p:nvSpPr>
          <p:cNvPr id="10" name="AutoShape 7"/>
          <p:cNvSpPr/>
          <p:nvPr/>
        </p:nvSpPr>
        <p:spPr>
          <a:xfrm>
            <a:off x="9144000" y="7106892"/>
            <a:ext cx="8814651" cy="1408129"/>
          </a:xfrm>
          <a:prstGeom prst="rect">
            <a:avLst/>
          </a:prstGeom>
          <a:solidFill>
            <a:srgbClr val="E2FFBC">
              <a:alpha val="76862"/>
            </a:srgbClr>
          </a:solidFill>
        </p:spPr>
      </p:sp>
      <p:sp>
        <p:nvSpPr>
          <p:cNvPr id="11" name="TextBox 8"/>
          <p:cNvSpPr txBox="1"/>
          <p:nvPr/>
        </p:nvSpPr>
        <p:spPr>
          <a:xfrm>
            <a:off x="1187986" y="2683193"/>
            <a:ext cx="6717575" cy="2856706"/>
          </a:xfrm>
          <a:prstGeom prst="rect">
            <a:avLst/>
          </a:prstGeom>
        </p:spPr>
        <p:txBody>
          <a:bodyPr lIns="0" tIns="0" rIns="0" bIns="0" rtlCol="0" anchor="t">
            <a:spAutoFit/>
          </a:bodyPr>
          <a:lstStyle/>
          <a:p>
            <a:pPr algn="ctr">
              <a:lnSpc>
                <a:spcPts val="3940"/>
              </a:lnSpc>
              <a:spcBef>
                <a:spcPct val="0"/>
              </a:spcBef>
            </a:pPr>
            <a:r>
              <a:rPr lang="en-US" sz="2814">
                <a:solidFill>
                  <a:srgbClr val="000000"/>
                </a:solidFill>
                <a:latin typeface="Open Sans Bold"/>
              </a:rPr>
              <a:t>Web App</a:t>
            </a:r>
          </a:p>
          <a:p>
            <a:pPr>
              <a:lnSpc>
                <a:spcPts val="3940"/>
              </a:lnSpc>
              <a:spcBef>
                <a:spcPct val="0"/>
              </a:spcBef>
            </a:pPr>
            <a:r>
              <a:rPr lang="en-US" sz="2814">
                <a:solidFill>
                  <a:srgbClr val="000000"/>
                </a:solidFill>
                <a:latin typeface="Open Sans"/>
              </a:rPr>
              <a:t>Server for Backend API: node.js</a:t>
            </a:r>
          </a:p>
          <a:p>
            <a:pPr>
              <a:lnSpc>
                <a:spcPts val="3940"/>
              </a:lnSpc>
              <a:spcBef>
                <a:spcPct val="0"/>
              </a:spcBef>
            </a:pPr>
            <a:r>
              <a:rPr lang="en-US" sz="2814">
                <a:solidFill>
                  <a:srgbClr val="000000"/>
                </a:solidFill>
                <a:latin typeface="Open Sans"/>
              </a:rPr>
              <a:t>Frontend: HTML/ CSS/ Materialize/ React</a:t>
            </a:r>
          </a:p>
          <a:p>
            <a:pPr>
              <a:lnSpc>
                <a:spcPts val="3940"/>
              </a:lnSpc>
              <a:spcBef>
                <a:spcPct val="0"/>
              </a:spcBef>
            </a:pPr>
            <a:r>
              <a:rPr lang="en-US" sz="2814">
                <a:solidFill>
                  <a:srgbClr val="000000"/>
                </a:solidFill>
                <a:latin typeface="Open Sans"/>
              </a:rPr>
              <a:t>Database: MongoDB</a:t>
            </a:r>
          </a:p>
          <a:p>
            <a:pPr>
              <a:lnSpc>
                <a:spcPts val="3940"/>
              </a:lnSpc>
              <a:spcBef>
                <a:spcPct val="0"/>
              </a:spcBef>
            </a:pPr>
            <a:r>
              <a:rPr lang="en-US" sz="2814">
                <a:solidFill>
                  <a:srgbClr val="000000"/>
                </a:solidFill>
                <a:latin typeface="Open Sans"/>
              </a:rPr>
              <a:t>Authentication:  Json webtoken</a:t>
            </a:r>
          </a:p>
          <a:p>
            <a:pPr>
              <a:lnSpc>
                <a:spcPts val="3940"/>
              </a:lnSpc>
              <a:spcBef>
                <a:spcPct val="0"/>
              </a:spcBef>
            </a:pPr>
            <a:r>
              <a:rPr lang="en-US" sz="2814">
                <a:solidFill>
                  <a:srgbClr val="000000"/>
                </a:solidFill>
                <a:latin typeface="Open Sans"/>
              </a:rPr>
              <a:t>Deployment: AWS/ DigitalOcean</a:t>
            </a:r>
          </a:p>
        </p:txBody>
      </p:sp>
      <p:sp>
        <p:nvSpPr>
          <p:cNvPr id="12" name="TextBox 10"/>
          <p:cNvSpPr txBox="1"/>
          <p:nvPr/>
        </p:nvSpPr>
        <p:spPr>
          <a:xfrm>
            <a:off x="1841451" y="7273802"/>
            <a:ext cx="4889714" cy="936327"/>
          </a:xfrm>
          <a:prstGeom prst="rect">
            <a:avLst/>
          </a:prstGeom>
        </p:spPr>
        <p:txBody>
          <a:bodyPr lIns="0" tIns="0" rIns="0" bIns="0" rtlCol="0" anchor="t">
            <a:spAutoFit/>
          </a:bodyPr>
          <a:lstStyle/>
          <a:p>
            <a:pPr algn="ctr">
              <a:lnSpc>
                <a:spcPts val="3940"/>
              </a:lnSpc>
              <a:spcBef>
                <a:spcPct val="0"/>
              </a:spcBef>
            </a:pPr>
            <a:r>
              <a:rPr lang="en-US" sz="2814">
                <a:solidFill>
                  <a:srgbClr val="000000"/>
                </a:solidFill>
                <a:latin typeface="Open Sans Bold"/>
              </a:rPr>
              <a:t>Mobile Apps</a:t>
            </a:r>
          </a:p>
          <a:p>
            <a:pPr>
              <a:lnSpc>
                <a:spcPts val="3940"/>
              </a:lnSpc>
              <a:spcBef>
                <a:spcPct val="0"/>
              </a:spcBef>
            </a:pPr>
            <a:r>
              <a:rPr lang="en-US" sz="2814">
                <a:solidFill>
                  <a:srgbClr val="000000"/>
                </a:solidFill>
                <a:latin typeface="Open Sans"/>
              </a:rPr>
              <a:t>Android and ios: React Native</a:t>
            </a:r>
          </a:p>
        </p:txBody>
      </p:sp>
      <p:sp>
        <p:nvSpPr>
          <p:cNvPr id="13" name="TextBox 11"/>
          <p:cNvSpPr txBox="1"/>
          <p:nvPr/>
        </p:nvSpPr>
        <p:spPr>
          <a:xfrm>
            <a:off x="10791148" y="7318980"/>
            <a:ext cx="5060998" cy="936327"/>
          </a:xfrm>
          <a:prstGeom prst="rect">
            <a:avLst/>
          </a:prstGeom>
        </p:spPr>
        <p:txBody>
          <a:bodyPr lIns="0" tIns="0" rIns="0" bIns="0" rtlCol="0" anchor="t">
            <a:spAutoFit/>
          </a:bodyPr>
          <a:lstStyle/>
          <a:p>
            <a:pPr algn="ctr">
              <a:lnSpc>
                <a:spcPts val="3940"/>
              </a:lnSpc>
              <a:spcBef>
                <a:spcPct val="0"/>
              </a:spcBef>
            </a:pPr>
            <a:r>
              <a:rPr lang="en-US" sz="2814">
                <a:solidFill>
                  <a:srgbClr val="000000"/>
                </a:solidFill>
                <a:latin typeface="Open Sans Bold"/>
              </a:rPr>
              <a:t>Desktop Apps</a:t>
            </a:r>
          </a:p>
          <a:p>
            <a:pPr>
              <a:lnSpc>
                <a:spcPts val="3940"/>
              </a:lnSpc>
              <a:spcBef>
                <a:spcPct val="0"/>
              </a:spcBef>
            </a:pPr>
            <a:r>
              <a:rPr lang="en-US" sz="2814">
                <a:solidFill>
                  <a:srgbClr val="000000"/>
                </a:solidFill>
                <a:latin typeface="Open Sans"/>
              </a:rPr>
              <a:t>Windows and MacOS: Electron</a:t>
            </a:r>
          </a:p>
        </p:txBody>
      </p:sp>
      <p:sp>
        <p:nvSpPr>
          <p:cNvPr id="14" name="TextBox 9"/>
          <p:cNvSpPr txBox="1"/>
          <p:nvPr/>
        </p:nvSpPr>
        <p:spPr>
          <a:xfrm>
            <a:off x="9440307" y="3516963"/>
            <a:ext cx="9066339" cy="1416422"/>
          </a:xfrm>
          <a:prstGeom prst="rect">
            <a:avLst/>
          </a:prstGeom>
        </p:spPr>
        <p:txBody>
          <a:bodyPr lIns="0" tIns="0" rIns="0" bIns="0" rtlCol="0" anchor="t">
            <a:spAutoFit/>
          </a:bodyPr>
          <a:lstStyle/>
          <a:p>
            <a:pPr algn="ctr">
              <a:lnSpc>
                <a:spcPts val="3940"/>
              </a:lnSpc>
              <a:spcBef>
                <a:spcPct val="0"/>
              </a:spcBef>
            </a:pPr>
            <a:r>
              <a:rPr lang="en-US" sz="2814" dirty="0">
                <a:solidFill>
                  <a:srgbClr val="000000"/>
                </a:solidFill>
                <a:latin typeface="Open Sans Bold"/>
              </a:rPr>
              <a:t>Machine Learning</a:t>
            </a:r>
          </a:p>
          <a:p>
            <a:pPr>
              <a:lnSpc>
                <a:spcPts val="3940"/>
              </a:lnSpc>
              <a:spcBef>
                <a:spcPct val="0"/>
              </a:spcBef>
            </a:pPr>
            <a:r>
              <a:rPr lang="en-US" sz="2814" dirty="0" err="1">
                <a:solidFill>
                  <a:srgbClr val="000000"/>
                </a:solidFill>
                <a:latin typeface="Open Sans"/>
              </a:rPr>
              <a:t>OpenCV</a:t>
            </a:r>
            <a:r>
              <a:rPr lang="en-US" sz="2814" dirty="0">
                <a:solidFill>
                  <a:srgbClr val="000000"/>
                </a:solidFill>
                <a:latin typeface="Open Sans"/>
              </a:rPr>
              <a:t>, </a:t>
            </a:r>
            <a:r>
              <a:rPr lang="en-US" sz="2814" dirty="0" err="1">
                <a:solidFill>
                  <a:srgbClr val="000000"/>
                </a:solidFill>
                <a:latin typeface="Open Sans"/>
              </a:rPr>
              <a:t>Pytorch</a:t>
            </a:r>
            <a:r>
              <a:rPr lang="en-US" sz="2814" dirty="0">
                <a:solidFill>
                  <a:srgbClr val="000000"/>
                </a:solidFill>
                <a:latin typeface="Open Sans"/>
              </a:rPr>
              <a:t>, </a:t>
            </a:r>
            <a:r>
              <a:rPr lang="en-US" sz="2814" dirty="0" err="1">
                <a:solidFill>
                  <a:srgbClr val="000000"/>
                </a:solidFill>
                <a:latin typeface="Open Sans"/>
              </a:rPr>
              <a:t>Scikit</a:t>
            </a:r>
            <a:r>
              <a:rPr lang="en-US" sz="2814" dirty="0">
                <a:solidFill>
                  <a:srgbClr val="000000"/>
                </a:solidFill>
                <a:latin typeface="Open Sans"/>
              </a:rPr>
              <a:t>-Learn, </a:t>
            </a:r>
            <a:r>
              <a:rPr lang="en-US" sz="2814" dirty="0" err="1">
                <a:solidFill>
                  <a:srgbClr val="000000"/>
                </a:solidFill>
                <a:latin typeface="Open Sans"/>
              </a:rPr>
              <a:t>adaBoost</a:t>
            </a:r>
            <a:r>
              <a:rPr lang="en-US" sz="2814" dirty="0">
                <a:solidFill>
                  <a:srgbClr val="000000"/>
                </a:solidFill>
                <a:latin typeface="Open Sans"/>
              </a:rPr>
              <a:t> Classifier, Decision tree, CNN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792</Words>
  <Application>Microsoft Office PowerPoint</Application>
  <PresentationFormat>Custom</PresentationFormat>
  <Paragraphs>103</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Open Sans Extra Bold</vt:lpstr>
      <vt:lpstr>Open Sans Bold Italics</vt:lpstr>
      <vt:lpstr>Open Sans Italics</vt:lpstr>
      <vt:lpstr>Calibri</vt:lpstr>
      <vt:lpstr>Open Sans</vt:lpstr>
      <vt:lpstr>Open Sans Bold</vt:lpstr>
      <vt:lpstr>Office Theme</vt:lpstr>
      <vt:lpstr>Slide 1</vt:lpstr>
      <vt:lpstr>Slide 2</vt:lpstr>
      <vt:lpstr>Slide 3</vt:lpstr>
      <vt:lpstr>Slide 4</vt:lpstr>
      <vt:lpstr>Slide 5</vt:lpstr>
      <vt:lpstr>Slide 6</vt:lpstr>
      <vt:lpstr>Slide 7</vt:lpstr>
      <vt:lpstr>Slide 8</vt:lpstr>
      <vt:lpstr>Slide 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a heading</dc:title>
  <dc:creator>SHRISTI</dc:creator>
  <cp:lastModifiedBy>abc</cp:lastModifiedBy>
  <cp:revision>13</cp:revision>
  <dcterms:created xsi:type="dcterms:W3CDTF">2006-08-16T00:00:00Z</dcterms:created>
  <dcterms:modified xsi:type="dcterms:W3CDTF">2020-01-27T15:18:32Z</dcterms:modified>
  <dc:identifier>DADxpe2hgt8</dc:identifier>
</cp:coreProperties>
</file>